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984" r:id="rId2"/>
    <p:sldId id="985" r:id="rId3"/>
    <p:sldId id="426" r:id="rId4"/>
    <p:sldId id="1026" r:id="rId5"/>
    <p:sldId id="1027" r:id="rId6"/>
    <p:sldId id="266" r:id="rId7"/>
    <p:sldId id="1025" r:id="rId8"/>
    <p:sldId id="826" r:id="rId9"/>
    <p:sldId id="1016" r:id="rId10"/>
    <p:sldId id="1007" r:id="rId11"/>
    <p:sldId id="457" r:id="rId12"/>
    <p:sldId id="1013" r:id="rId13"/>
    <p:sldId id="1039" r:id="rId14"/>
    <p:sldId id="1038" r:id="rId15"/>
    <p:sldId id="1037" r:id="rId16"/>
    <p:sldId id="1030" r:id="rId17"/>
    <p:sldId id="1040" r:id="rId18"/>
    <p:sldId id="849" r:id="rId19"/>
    <p:sldId id="730" r:id="rId20"/>
    <p:sldId id="1028" r:id="rId21"/>
    <p:sldId id="1022" r:id="rId22"/>
    <p:sldId id="1047" r:id="rId23"/>
    <p:sldId id="1029" r:id="rId24"/>
    <p:sldId id="1041" r:id="rId25"/>
    <p:sldId id="1043" r:id="rId26"/>
    <p:sldId id="1044" r:id="rId27"/>
    <p:sldId id="1045" r:id="rId28"/>
    <p:sldId id="1046" r:id="rId29"/>
    <p:sldId id="1048" r:id="rId30"/>
    <p:sldId id="736" r:id="rId31"/>
    <p:sldId id="749" r:id="rId32"/>
  </p:sldIdLst>
  <p:sldSz cx="12192000" cy="6858000"/>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D6"/>
    <a:srgbClr val="64A8F0"/>
    <a:srgbClr val="CD4B3E"/>
    <a:srgbClr val="093D77"/>
    <a:srgbClr val="011DC3"/>
    <a:srgbClr val="0063C1"/>
    <a:srgbClr val="01C38E"/>
    <a:srgbClr val="5EC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0" autoAdjust="0"/>
    <p:restoredTop sz="96374" autoAdjust="0"/>
  </p:normalViewPr>
  <p:slideViewPr>
    <p:cSldViewPr snapToGrid="0">
      <p:cViewPr varScale="1">
        <p:scale>
          <a:sx n="100" d="100"/>
          <a:sy n="100" d="100"/>
        </p:scale>
        <p:origin x="84" y="324"/>
      </p:cViewPr>
      <p:guideLst/>
    </p:cSldViewPr>
  </p:slideViewPr>
  <p:notesTextViewPr>
    <p:cViewPr>
      <p:scale>
        <a:sx n="1" d="1"/>
        <a:sy n="1" d="1"/>
      </p:scale>
      <p:origin x="0" y="0"/>
    </p:cViewPr>
  </p:notesTextViewPr>
  <p:sorterViewPr>
    <p:cViewPr varScale="1">
      <p:scale>
        <a:sx n="1" d="1"/>
        <a:sy n="1" d="1"/>
      </p:scale>
      <p:origin x="0" y="-4746"/>
    </p:cViewPr>
  </p:sorterViewPr>
  <p:notesViewPr>
    <p:cSldViewPr snapToGrid="0">
      <p:cViewPr varScale="1">
        <p:scale>
          <a:sx n="75" d="100"/>
          <a:sy n="75" d="100"/>
        </p:scale>
        <p:origin x="330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13EC75BE-CE80-4D6E-ABB5-B82D2324473C}" type="datetimeFigureOut">
              <a:rPr lang="en-US" smtClean="0"/>
              <a:t>2/22/2019</a:t>
            </a:fld>
            <a:endParaRPr lang="en-US"/>
          </a:p>
        </p:txBody>
      </p:sp>
      <p:sp>
        <p:nvSpPr>
          <p:cNvPr id="4" name="Slide Image Placeholder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EBC39168-CFC6-48D9-AEEB-09DA8D84BAC2}" type="slidenum">
              <a:rPr lang="en-US" smtClean="0"/>
              <a:t>‹#›</a:t>
            </a:fld>
            <a:endParaRPr lang="en-US"/>
          </a:p>
        </p:txBody>
      </p:sp>
    </p:spTree>
    <p:extLst>
      <p:ext uri="{BB962C8B-B14F-4D97-AF65-F5344CB8AC3E}">
        <p14:creationId xmlns:p14="http://schemas.microsoft.com/office/powerpoint/2010/main" val="272954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39168-CFC6-48D9-AEEB-09DA8D84BA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04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BC39168-CFC6-48D9-AEEB-09DA8D84BAC2}" type="slidenum">
              <a:rPr lang="en-US" smtClean="0"/>
              <a:t>2</a:t>
            </a:fld>
            <a:endParaRPr lang="en-US"/>
          </a:p>
        </p:txBody>
      </p:sp>
    </p:spTree>
    <p:extLst>
      <p:ext uri="{BB962C8B-B14F-4D97-AF65-F5344CB8AC3E}">
        <p14:creationId xmlns:p14="http://schemas.microsoft.com/office/powerpoint/2010/main" val="371159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BC39168-CFC6-48D9-AEEB-09DA8D84BAC2}" type="slidenum">
              <a:rPr lang="en-US" smtClean="0"/>
              <a:t>3</a:t>
            </a:fld>
            <a:endParaRPr lang="en-US"/>
          </a:p>
        </p:txBody>
      </p:sp>
    </p:spTree>
    <p:extLst>
      <p:ext uri="{BB962C8B-B14F-4D97-AF65-F5344CB8AC3E}">
        <p14:creationId xmlns:p14="http://schemas.microsoft.com/office/powerpoint/2010/main" val="3452238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39168-CFC6-48D9-AEEB-09DA8D84BAC2}" type="slidenum">
              <a:rPr lang="en-US" smtClean="0"/>
              <a:t>13</a:t>
            </a:fld>
            <a:endParaRPr lang="en-US"/>
          </a:p>
        </p:txBody>
      </p:sp>
    </p:spTree>
    <p:extLst>
      <p:ext uri="{BB962C8B-B14F-4D97-AF65-F5344CB8AC3E}">
        <p14:creationId xmlns:p14="http://schemas.microsoft.com/office/powerpoint/2010/main" val="164298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BC39168-CFC6-48D9-AEEB-09DA8D84BAC2}" type="slidenum">
              <a:rPr lang="en-US" smtClean="0"/>
              <a:t>21</a:t>
            </a:fld>
            <a:endParaRPr lang="en-US"/>
          </a:p>
        </p:txBody>
      </p:sp>
    </p:spTree>
    <p:extLst>
      <p:ext uri="{BB962C8B-B14F-4D97-AF65-F5344CB8AC3E}">
        <p14:creationId xmlns:p14="http://schemas.microsoft.com/office/powerpoint/2010/main" val="220824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BC39168-CFC6-48D9-AEEB-09DA8D84BAC2}" type="slidenum">
              <a:rPr lang="en-US" smtClean="0"/>
              <a:t>27</a:t>
            </a:fld>
            <a:endParaRPr lang="en-US"/>
          </a:p>
        </p:txBody>
      </p:sp>
    </p:spTree>
    <p:extLst>
      <p:ext uri="{BB962C8B-B14F-4D97-AF65-F5344CB8AC3E}">
        <p14:creationId xmlns:p14="http://schemas.microsoft.com/office/powerpoint/2010/main" val="369129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0954B5-B759-4033-9670-068B644D3672}" type="datetime1">
              <a:rPr lang="en-US" smtClean="0"/>
              <a:t>2/22/2019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4145654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60B0DB-8C68-4987-9234-CBC45C0DD8E5}" type="datetime1">
              <a:rPr lang="en-US" smtClean="0"/>
              <a:t>2/22/2019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080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D20AD-B671-4DC8-80F4-E82D0AFF22D6}" type="datetime1">
              <a:rPr lang="en-US" smtClean="0"/>
              <a:t>2/22/2019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77772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00D1B-03E4-4C95-9C00-ECBC51EE2B95}" type="datetime1">
              <a:rPr lang="en-US" smtClean="0"/>
              <a:t>2/22/2019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12233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D2871F-C4ED-48EF-84FE-37F4C6CEB1F5}" type="datetime1">
              <a:rPr lang="en-US" smtClean="0"/>
              <a:t>2/22/2019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76745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B8687E-C2A3-4712-B516-C581AE417C8F}" type="datetime1">
              <a:rPr lang="en-US" smtClean="0"/>
              <a:t>2/22/2019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101526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914E54-E5EF-495B-A5AD-375CDD41DC32}" type="datetime1">
              <a:rPr lang="en-US" smtClean="0"/>
              <a:t>2/22/2019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765047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8CCFAB-276A-4C7C-A06B-2A72D137EDD1}" type="datetime1">
              <a:rPr lang="en-US" smtClean="0"/>
              <a:t>2/22/2019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09680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327832-0A59-476B-8987-C0E92DB96D7D}" type="datetime1">
              <a:rPr lang="en-US" smtClean="0"/>
              <a:t>2/22/2019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21977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EAE571-E7A9-4054-A8FB-912B7F0BC524}" type="datetime1">
              <a:rPr lang="en-US" smtClean="0"/>
              <a:t>2/22/2019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70547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7FC0FD-77C7-402B-A948-23F781FE72B8}" type="datetime1">
              <a:rPr lang="en-US" smtClean="0"/>
              <a:t>2/22/2019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63910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5CA3DF-4613-45E3-9F0E-6061F4EAC57B}"/>
              </a:ext>
            </a:extLst>
          </p:cNvPr>
          <p:cNvPicPr>
            <a:picLocks noChangeAspect="1"/>
          </p:cNvPicPr>
          <p:nvPr userDrawn="1"/>
        </p:nvPicPr>
        <p:blipFill rotWithShape="1">
          <a:blip r:embed="rId13"/>
          <a:srcRect b="25077"/>
          <a:stretch/>
        </p:blipFill>
        <p:spPr>
          <a:xfrm>
            <a:off x="1524" y="0"/>
            <a:ext cx="12188952"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88AE7-F83D-448B-9CCE-100E83C89A6C}" type="datetime1">
              <a:rPr lang="en-US" smtClean="0"/>
              <a:t>2/22/2019</a:t>
            </a:fld>
            <a:endParaRPr lang="en-US"/>
          </a:p>
        </p:txBody>
      </p:sp>
      <p:sp>
        <p:nvSpPr>
          <p:cNvPr id="6" name="Slide Number Placeholder 5"/>
          <p:cNvSpPr>
            <a:spLocks noGrp="1"/>
          </p:cNvSpPr>
          <p:nvPr>
            <p:ph type="sldNum" sz="quarter" idx="4"/>
          </p:nvPr>
        </p:nvSpPr>
        <p:spPr>
          <a:xfrm>
            <a:off x="4724400" y="6492875"/>
            <a:ext cx="2743200" cy="365125"/>
          </a:xfrm>
          <a:prstGeom prst="rect">
            <a:avLst/>
          </a:prstGeom>
        </p:spPr>
        <p:txBody>
          <a:bodyPr vert="horz" lIns="91440" tIns="45720" rIns="91440" bIns="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fld id="{C561A1FA-AF8D-40D5-924F-60D3B98E3498}" type="slidenum">
              <a:rPr lang="en-US" smtClean="0"/>
              <a:pPr/>
              <a:t>‹#›</a:t>
            </a:fld>
            <a:endParaRPr lang="en-US" dirty="0"/>
          </a:p>
        </p:txBody>
      </p:sp>
    </p:spTree>
    <p:extLst>
      <p:ext uri="{BB962C8B-B14F-4D97-AF65-F5344CB8AC3E}">
        <p14:creationId xmlns:p14="http://schemas.microsoft.com/office/powerpoint/2010/main" val="2778167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experiments.withgoogle.com/teachable-machin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youtu.be/3BhkeY974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aw@aicapital.ai"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B98D5-63E5-496B-BD3B-AA5363D3DA5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3810"/>
            <a:ext cx="12192000" cy="6850380"/>
          </a:xfrm>
          <a:prstGeom prst="rect">
            <a:avLst/>
          </a:prstGeom>
        </p:spPr>
      </p:pic>
      <p:sp>
        <p:nvSpPr>
          <p:cNvPr id="13" name="Title 1">
            <a:extLst>
              <a:ext uri="{FF2B5EF4-FFF2-40B4-BE49-F238E27FC236}">
                <a16:creationId xmlns:a16="http://schemas.microsoft.com/office/drawing/2014/main" id="{8228F670-770A-4B67-AD88-7B426DE069BD}"/>
              </a:ext>
            </a:extLst>
          </p:cNvPr>
          <p:cNvSpPr>
            <a:spLocks noGrp="1"/>
          </p:cNvSpPr>
          <p:nvPr>
            <p:ph type="title"/>
          </p:nvPr>
        </p:nvSpPr>
        <p:spPr>
          <a:xfrm>
            <a:off x="711200" y="2759587"/>
            <a:ext cx="10769600" cy="1338828"/>
          </a:xfrm>
        </p:spPr>
        <p:txBody>
          <a:bodyPr>
            <a:spAutoFit/>
          </a:bodyPr>
          <a:lstStyle/>
          <a:p>
            <a:pPr algn="ctr"/>
            <a:r>
              <a:rPr lang="en-US" sz="3000" b="1" dirty="0">
                <a:solidFill>
                  <a:schemeClr val="bg1"/>
                </a:solidFill>
                <a:latin typeface="Arial" panose="020B0604020202020204" pitchFamily="34" charset="0"/>
                <a:cs typeface="Arial" panose="020B0604020202020204" pitchFamily="34" charset="0"/>
              </a:rPr>
              <a:t>Artificial Intelligence in Finance</a:t>
            </a:r>
            <a:br>
              <a:rPr lang="en-US" sz="3000" b="1" dirty="0">
                <a:solidFill>
                  <a:schemeClr val="bg1"/>
                </a:solidFill>
                <a:latin typeface="Arial" panose="020B0604020202020204" pitchFamily="34" charset="0"/>
                <a:cs typeface="Arial" panose="020B0604020202020204" pitchFamily="34" charset="0"/>
              </a:rPr>
            </a:br>
            <a:r>
              <a:rPr lang="en-US" sz="3000" b="1" dirty="0">
                <a:solidFill>
                  <a:schemeClr val="bg1"/>
                </a:solidFill>
                <a:latin typeface="Edwardian Script ITC" panose="030303020407070D0804" pitchFamily="66" charset="0"/>
                <a:cs typeface="Arial" panose="020B0604020202020204" pitchFamily="34" charset="0"/>
              </a:rPr>
              <a:t>at</a:t>
            </a:r>
            <a:br>
              <a:rPr lang="en-US" sz="3000" b="1" dirty="0">
                <a:solidFill>
                  <a:schemeClr val="bg1"/>
                </a:solidFill>
                <a:latin typeface="Arial" panose="020B0604020202020204" pitchFamily="34" charset="0"/>
                <a:cs typeface="Arial" panose="020B0604020202020204" pitchFamily="34" charset="0"/>
              </a:rPr>
            </a:br>
            <a:r>
              <a:rPr lang="en-US" sz="3000" b="1" dirty="0">
                <a:solidFill>
                  <a:schemeClr val="bg1"/>
                </a:solidFill>
                <a:latin typeface="Arial" panose="020B0604020202020204" pitchFamily="34" charset="0"/>
                <a:cs typeface="Arial" panose="020B0604020202020204" pitchFamily="34" charset="0"/>
              </a:rPr>
              <a:t>Hong Kong University of Science and Technology</a:t>
            </a:r>
            <a:endParaRPr lang="en-US" sz="3000" b="1" dirty="0">
              <a:solidFill>
                <a:schemeClr val="bg1"/>
              </a:solidFill>
              <a:latin typeface="Microsoft YaHei" panose="020B0503020204020204" pitchFamily="34" charset="-122"/>
              <a:ea typeface="Microsoft YaHei" panose="020B0503020204020204" pitchFamily="34" charset="-122"/>
              <a:cs typeface="Microsoft Himalaya" panose="01010100010101010101" pitchFamily="2" charset="0"/>
            </a:endParaRPr>
          </a:p>
        </p:txBody>
      </p:sp>
    </p:spTree>
    <p:extLst>
      <p:ext uri="{BB962C8B-B14F-4D97-AF65-F5344CB8AC3E}">
        <p14:creationId xmlns:p14="http://schemas.microsoft.com/office/powerpoint/2010/main" val="77139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5A5E6D-ED28-4781-BF05-D1F7C58A96C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E3125E0B-BC8D-4F65-BF18-7E93403CDD76}"/>
              </a:ext>
            </a:extLst>
          </p:cNvPr>
          <p:cNvSpPr txBox="1"/>
          <p:nvPr/>
        </p:nvSpPr>
        <p:spPr>
          <a:xfrm>
            <a:off x="2751816" y="2305616"/>
            <a:ext cx="6688369" cy="2246769"/>
          </a:xfrm>
          <a:prstGeom prst="rect">
            <a:avLst/>
          </a:prstGeom>
          <a:noFill/>
        </p:spPr>
        <p:txBody>
          <a:bodyPr wrap="none" rtlCol="0">
            <a:spAutoFit/>
          </a:bodyPr>
          <a:lstStyle/>
          <a:p>
            <a:pPr algn="ctr"/>
            <a:r>
              <a:rPr lang="en-US" sz="7000" b="1" dirty="0">
                <a:solidFill>
                  <a:schemeClr val="bg1"/>
                </a:solidFill>
                <a:latin typeface="Arial" panose="020B0604020202020204" pitchFamily="34" charset="0"/>
                <a:cs typeface="Arial" panose="020B0604020202020204" pitchFamily="34" charset="0"/>
              </a:rPr>
              <a:t>www.slido.com</a:t>
            </a:r>
          </a:p>
          <a:p>
            <a:pPr algn="ctr"/>
            <a:r>
              <a:rPr lang="en-US" sz="7000" b="1" dirty="0">
                <a:solidFill>
                  <a:schemeClr val="bg1"/>
                </a:solidFill>
                <a:latin typeface="Arial" panose="020B0604020202020204" pitchFamily="34" charset="0"/>
                <a:cs typeface="Arial" panose="020B0604020202020204" pitchFamily="34" charset="0"/>
              </a:rPr>
              <a:t>#UST</a:t>
            </a:r>
            <a:endParaRPr lang="en-HK" sz="7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6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CA7772-4727-403A-9467-A03E72DEE5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561A1FA-AF8D-40D5-924F-60D3B98E3498}" type="slidenum">
              <a:rPr lang="en-US" sz="1200">
                <a:solidFill>
                  <a:srgbClr val="FFFFFF"/>
                </a:solidFill>
                <a:latin typeface="+mn-lt"/>
                <a:cs typeface="+mn-cs"/>
              </a:rPr>
              <a:pPr algn="r">
                <a:spcAft>
                  <a:spcPts val="600"/>
                </a:spcAft>
              </a:pPr>
              <a:t>11</a:t>
            </a:fld>
            <a:endParaRPr lang="en-US" sz="1200">
              <a:solidFill>
                <a:srgbClr val="FFFFFF"/>
              </a:solidFill>
              <a:latin typeface="+mn-lt"/>
              <a:cs typeface="+mn-cs"/>
            </a:endParaRPr>
          </a:p>
        </p:txBody>
      </p:sp>
      <p:pic>
        <p:nvPicPr>
          <p:cNvPr id="7" name="Picture 6">
            <a:extLst>
              <a:ext uri="{FF2B5EF4-FFF2-40B4-BE49-F238E27FC236}">
                <a16:creationId xmlns:a16="http://schemas.microsoft.com/office/drawing/2014/main" id="{52112DB4-30FF-43DE-A42E-CD9E7467BAD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65760"/>
            <a:ext cx="12192000" cy="6126480"/>
          </a:xfrm>
          <a:prstGeom prst="rect">
            <a:avLst/>
          </a:prstGeom>
        </p:spPr>
      </p:pic>
    </p:spTree>
    <p:extLst>
      <p:ext uri="{BB962C8B-B14F-4D97-AF65-F5344CB8AC3E}">
        <p14:creationId xmlns:p14="http://schemas.microsoft.com/office/powerpoint/2010/main" val="2060727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5033CC-12B5-476A-88D7-BAC50F551FF5}"/>
              </a:ext>
            </a:extLst>
          </p:cNvPr>
          <p:cNvSpPr>
            <a:spLocks noGrp="1"/>
          </p:cNvSpPr>
          <p:nvPr>
            <p:ph type="sldNum" sz="quarter" idx="12"/>
          </p:nvPr>
        </p:nvSpPr>
        <p:spPr/>
        <p:txBody>
          <a:bodyPr/>
          <a:lstStyle/>
          <a:p>
            <a:fld id="{C561A1FA-AF8D-40D5-924F-60D3B98E3498}" type="slidenum">
              <a:rPr lang="en-US" smtClean="0"/>
              <a:t>12</a:t>
            </a:fld>
            <a:endParaRPr lang="en-US"/>
          </a:p>
        </p:txBody>
      </p:sp>
      <p:pic>
        <p:nvPicPr>
          <p:cNvPr id="5" name="Picture 4">
            <a:extLst>
              <a:ext uri="{FF2B5EF4-FFF2-40B4-BE49-F238E27FC236}">
                <a16:creationId xmlns:a16="http://schemas.microsoft.com/office/drawing/2014/main" id="{5FC1363A-D907-4A5F-A924-9860764B14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44556" y="912602"/>
            <a:ext cx="7102888" cy="5032795"/>
          </a:xfrm>
          <a:prstGeom prst="rect">
            <a:avLst/>
          </a:prstGeom>
        </p:spPr>
      </p:pic>
    </p:spTree>
    <p:extLst>
      <p:ext uri="{BB962C8B-B14F-4D97-AF65-F5344CB8AC3E}">
        <p14:creationId xmlns:p14="http://schemas.microsoft.com/office/powerpoint/2010/main" val="11357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489681-E6A1-45DC-BD49-D2232F3091B5}"/>
              </a:ext>
            </a:extLst>
          </p:cNvPr>
          <p:cNvSpPr>
            <a:spLocks noGrp="1"/>
          </p:cNvSpPr>
          <p:nvPr>
            <p:ph type="sldNum" sz="quarter" idx="12"/>
          </p:nvPr>
        </p:nvSpPr>
        <p:spPr>
          <a:xfrm>
            <a:off x="4724400" y="6492875"/>
            <a:ext cx="2743200" cy="365125"/>
          </a:xfrm>
        </p:spPr>
        <p:txBody>
          <a:bodyPr/>
          <a:lstStyle/>
          <a:p>
            <a:fld id="{C561A1FA-AF8D-40D5-924F-60D3B98E3498}" type="slidenum">
              <a:rPr lang="en-US" smtClean="0"/>
              <a:t>13</a:t>
            </a:fld>
            <a:endParaRPr lang="en-US" dirty="0"/>
          </a:p>
        </p:txBody>
      </p:sp>
      <p:sp>
        <p:nvSpPr>
          <p:cNvPr id="5" name="TextBox 4">
            <a:extLst>
              <a:ext uri="{FF2B5EF4-FFF2-40B4-BE49-F238E27FC236}">
                <a16:creationId xmlns:a16="http://schemas.microsoft.com/office/drawing/2014/main" id="{A53F132C-9464-4B1F-B48A-671C9DF55F2A}"/>
              </a:ext>
            </a:extLst>
          </p:cNvPr>
          <p:cNvSpPr txBox="1"/>
          <p:nvPr/>
        </p:nvSpPr>
        <p:spPr>
          <a:xfrm>
            <a:off x="4684956" y="743393"/>
            <a:ext cx="6408614" cy="5700087"/>
          </a:xfrm>
          <a:prstGeom prst="rect">
            <a:avLst/>
          </a:prstGeom>
          <a:noFill/>
        </p:spPr>
        <p:txBody>
          <a:bodyPr wrap="square" lIns="0" rIns="0" rtlCol="0">
            <a:spAutoFit/>
          </a:bodyPr>
          <a:lstStyle/>
          <a:p>
            <a:pPr marL="285750" indent="-285750">
              <a:lnSpc>
                <a:spcPct val="150000"/>
              </a:lnSpc>
              <a:spcBef>
                <a:spcPts val="300"/>
              </a:spcBef>
              <a:spcAft>
                <a:spcPts val="300"/>
              </a:spcAft>
              <a:buFont typeface="Arial" panose="020B0604020202020204" pitchFamily="34" charset="0"/>
              <a:buChar char="•"/>
            </a:pPr>
            <a:r>
              <a:rPr lang="en-US" altLang="zh-CN" sz="1400" dirty="0">
                <a:latin typeface="Arial" panose="020B0604020202020204" pitchFamily="34" charset="0"/>
                <a:ea typeface="Microsoft YaHei" panose="020B0503020204020204" pitchFamily="34" charset="-122"/>
                <a:cs typeface="Arial" panose="020B0604020202020204" pitchFamily="34" charset="0"/>
              </a:rPr>
              <a:t>Katrina is a FinTech specialized recruitment consultant from Hays, and is completing Higher Education Teaching Certificate course from Harvard. She has a history of building successful working relationships with exceptional clients across the FinTech space in AI, Machine Learning, Crypto &amp; Blockchain, Payment, Virtual Bank, Digital Transformation, Robo Advisory etc.</a:t>
            </a:r>
          </a:p>
          <a:p>
            <a:pPr marL="285750" indent="-285750">
              <a:lnSpc>
                <a:spcPct val="150000"/>
              </a:lnSpc>
              <a:spcBef>
                <a:spcPts val="300"/>
              </a:spcBef>
              <a:spcAft>
                <a:spcPts val="300"/>
              </a:spcAft>
              <a:buFont typeface="Arial" panose="020B0604020202020204" pitchFamily="34" charset="0"/>
              <a:buChar char="•"/>
            </a:pPr>
            <a:r>
              <a:rPr lang="en-US" altLang="zh-CN" sz="1400" dirty="0">
                <a:latin typeface="Arial" panose="020B0604020202020204" pitchFamily="34" charset="0"/>
                <a:ea typeface="Microsoft YaHei" panose="020B0503020204020204" pitchFamily="34" charset="-122"/>
                <a:cs typeface="Arial" panose="020B0604020202020204" pitchFamily="34" charset="0"/>
              </a:rPr>
              <a:t>She has played key roles in building the technology teams for </a:t>
            </a:r>
            <a:r>
              <a:rPr lang="en-US" altLang="zh-CN" sz="1400" b="1" dirty="0">
                <a:latin typeface="Arial" panose="020B0604020202020204" pitchFamily="34" charset="0"/>
                <a:ea typeface="Microsoft YaHei" panose="020B0503020204020204" pitchFamily="34" charset="-122"/>
                <a:cs typeface="Arial" panose="020B0604020202020204" pitchFamily="34" charset="0"/>
              </a:rPr>
              <a:t>HSBC</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err="1">
                <a:latin typeface="Arial" panose="020B0604020202020204" pitchFamily="34" charset="0"/>
                <a:ea typeface="Microsoft YaHei" panose="020B0503020204020204" pitchFamily="34" charset="-122"/>
                <a:cs typeface="Arial" panose="020B0604020202020204" pitchFamily="34" charset="0"/>
              </a:rPr>
              <a:t>PayMe</a:t>
            </a:r>
            <a:r>
              <a:rPr lang="en-US" altLang="zh-CN" sz="1400" dirty="0">
                <a:latin typeface="Arial" panose="020B0604020202020204" pitchFamily="34" charset="0"/>
                <a:ea typeface="Microsoft YaHei" panose="020B0503020204020204" pitchFamily="34" charset="-122"/>
                <a:cs typeface="Arial" panose="020B0604020202020204" pitchFamily="34" charset="0"/>
              </a:rPr>
              <a:t> &amp; </a:t>
            </a:r>
            <a:r>
              <a:rPr lang="en-US" altLang="zh-CN" sz="1400" b="1" dirty="0">
                <a:latin typeface="Arial" panose="020B0604020202020204" pitchFamily="34" charset="0"/>
                <a:ea typeface="Microsoft YaHei" panose="020B0503020204020204" pitchFamily="34" charset="-122"/>
                <a:cs typeface="Arial" panose="020B0604020202020204" pitchFamily="34" charset="0"/>
              </a:rPr>
              <a:t>Jasmine FinTech</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Standard Charted Bank</a:t>
            </a:r>
            <a:r>
              <a:rPr lang="en-US" altLang="zh-CN" sz="1400" dirty="0">
                <a:latin typeface="Arial" panose="020B0604020202020204" pitchFamily="34" charset="0"/>
                <a:ea typeface="Microsoft YaHei" panose="020B0503020204020204" pitchFamily="34" charset="-122"/>
                <a:cs typeface="Arial" panose="020B0604020202020204" pitchFamily="34" charset="0"/>
              </a:rPr>
              <a:t> (Virtual Banking), </a:t>
            </a:r>
            <a:r>
              <a:rPr lang="en-US" altLang="zh-CN" sz="1400" b="1" dirty="0">
                <a:latin typeface="Arial" panose="020B0604020202020204" pitchFamily="34" charset="0"/>
                <a:ea typeface="Microsoft YaHei" panose="020B0503020204020204" pitchFamily="34" charset="-122"/>
                <a:cs typeface="Arial" panose="020B0604020202020204" pitchFamily="34" charset="0"/>
              </a:rPr>
              <a:t>Hang Seng Bank</a:t>
            </a:r>
            <a:r>
              <a:rPr lang="en-US" altLang="zh-CN" sz="1400" dirty="0">
                <a:latin typeface="Arial" panose="020B0604020202020204" pitchFamily="34" charset="0"/>
                <a:ea typeface="Microsoft YaHei" panose="020B0503020204020204" pitchFamily="34" charset="-122"/>
                <a:cs typeface="Arial" panose="020B0604020202020204" pitchFamily="34" charset="0"/>
              </a:rPr>
              <a:t> (Digital Transformation via Chatbots and AI), </a:t>
            </a:r>
            <a:r>
              <a:rPr lang="en-US" altLang="zh-CN" sz="1400" b="1" dirty="0">
                <a:latin typeface="Arial" panose="020B0604020202020204" pitchFamily="34" charset="0"/>
                <a:ea typeface="Microsoft YaHei" panose="020B0503020204020204" pitchFamily="34" charset="-122"/>
                <a:cs typeface="Arial" panose="020B0604020202020204" pitchFamily="34" charset="0"/>
              </a:rPr>
              <a:t>DBS Innovation Hub</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Bank of East Asia</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Tencent</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Alipay</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Blue</a:t>
            </a:r>
            <a:r>
              <a:rPr lang="en-US" altLang="zh-CN" sz="1400" dirty="0">
                <a:latin typeface="Arial" panose="020B0604020202020204" pitchFamily="34" charset="0"/>
                <a:ea typeface="Microsoft YaHei" panose="020B0503020204020204" pitchFamily="34" charset="-122"/>
                <a:cs typeface="Arial" panose="020B0604020202020204" pitchFamily="34" charset="0"/>
              </a:rPr>
              <a:t> (first digital life insurer by Aviva and Tencent),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Alipay</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Accenture</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KPMG</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Deloitte Digital</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a:latin typeface="Arial" panose="020B0604020202020204" pitchFamily="34" charset="0"/>
                <a:ea typeface="Microsoft YaHei" panose="020B0503020204020204" pitchFamily="34" charset="-122"/>
                <a:cs typeface="Arial" panose="020B0604020202020204" pitchFamily="34" charset="0"/>
              </a:rPr>
              <a:t>PricewaterhouseCoopers</a:t>
            </a:r>
            <a:r>
              <a:rPr lang="en-US" altLang="zh-CN" sz="1400" dirty="0">
                <a:latin typeface="Arial" panose="020B0604020202020204" pitchFamily="34" charset="0"/>
                <a:ea typeface="Microsoft YaHei" panose="020B0503020204020204" pitchFamily="34" charset="-122"/>
                <a:cs typeface="Arial" panose="020B0604020202020204" pitchFamily="34" charset="0"/>
              </a:rPr>
              <a:t>, and leading FinTech start-ups such as </a:t>
            </a:r>
            <a:r>
              <a:rPr lang="en-US" altLang="zh-CN" sz="1400" b="1" dirty="0" err="1">
                <a:latin typeface="Arial" panose="020B0604020202020204" pitchFamily="34" charset="0"/>
                <a:ea typeface="Microsoft YaHei" panose="020B0503020204020204" pitchFamily="34" charset="-122"/>
                <a:cs typeface="Arial" panose="020B0604020202020204" pitchFamily="34" charset="0"/>
              </a:rPr>
              <a:t>WeLend</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err="1">
                <a:latin typeface="Arial" panose="020B0604020202020204" pitchFamily="34" charset="0"/>
                <a:ea typeface="Microsoft YaHei" panose="020B0503020204020204" pitchFamily="34" charset="-122"/>
                <a:cs typeface="Arial" panose="020B0604020202020204" pitchFamily="34" charset="0"/>
              </a:rPr>
              <a:t>Privé</a:t>
            </a:r>
            <a:r>
              <a:rPr lang="en-US" altLang="zh-CN" sz="1400" b="1" dirty="0">
                <a:latin typeface="Arial" panose="020B0604020202020204" pitchFamily="34" charset="0"/>
                <a:ea typeface="Microsoft YaHei" panose="020B0503020204020204" pitchFamily="34" charset="-122"/>
                <a:cs typeface="Arial" panose="020B0604020202020204" pitchFamily="34" charset="0"/>
              </a:rPr>
              <a:t> Technologies</a:t>
            </a:r>
            <a:r>
              <a:rPr lang="en-US" altLang="zh-CN" sz="1400" dirty="0">
                <a:latin typeface="Arial" panose="020B0604020202020204" pitchFamily="34" charset="0"/>
                <a:ea typeface="Microsoft YaHei" panose="020B0503020204020204" pitchFamily="34" charset="-122"/>
                <a:cs typeface="Arial" panose="020B0604020202020204" pitchFamily="34" charset="0"/>
              </a:rPr>
              <a:t>, </a:t>
            </a:r>
            <a:r>
              <a:rPr lang="en-US" altLang="zh-CN" sz="1400" b="1" dirty="0" err="1">
                <a:latin typeface="Arial" panose="020B0604020202020204" pitchFamily="34" charset="0"/>
                <a:ea typeface="Microsoft YaHei" panose="020B0503020204020204" pitchFamily="34" charset="-122"/>
                <a:cs typeface="Arial" panose="020B0604020202020204" pitchFamily="34" charset="0"/>
              </a:rPr>
              <a:t>MioTech</a:t>
            </a:r>
            <a:r>
              <a:rPr lang="en-US" altLang="zh-CN" sz="1400" dirty="0">
                <a:latin typeface="Arial" panose="020B0604020202020204" pitchFamily="34" charset="0"/>
                <a:ea typeface="Microsoft YaHei" panose="020B0503020204020204" pitchFamily="34" charset="-122"/>
                <a:cs typeface="Arial" panose="020B0604020202020204" pitchFamily="34" charset="0"/>
              </a:rPr>
              <a:t> etc. Due to this wealth of knowledge, market intelligence, and extensive network, she has many repeated success in the FinTech field and retained on the region’s most high profile assignments.</a:t>
            </a:r>
          </a:p>
          <a:p>
            <a:pPr marL="285750" indent="-285750">
              <a:lnSpc>
                <a:spcPct val="150000"/>
              </a:lnSpc>
              <a:spcBef>
                <a:spcPts val="300"/>
              </a:spcBef>
              <a:spcAft>
                <a:spcPts val="300"/>
              </a:spcAft>
              <a:buFont typeface="Arial" panose="020B0604020202020204" pitchFamily="34" charset="0"/>
              <a:buChar char="•"/>
            </a:pPr>
            <a:r>
              <a:rPr lang="en-US" altLang="zh-CN" sz="1400" dirty="0">
                <a:latin typeface="Arial" panose="020B0604020202020204" pitchFamily="34" charset="0"/>
                <a:ea typeface="Microsoft YaHei" panose="020B0503020204020204" pitchFamily="34" charset="-122"/>
                <a:cs typeface="Arial" panose="020B0604020202020204" pitchFamily="34" charset="0"/>
              </a:rPr>
              <a:t>Prior to recruitment, Katrina used to be a serial entrepreneur in Education Consulting as well as EF Education as Course Leader in United States &amp; United Kingdom.</a:t>
            </a:r>
          </a:p>
        </p:txBody>
      </p:sp>
      <p:sp>
        <p:nvSpPr>
          <p:cNvPr id="10" name="TextBox 9">
            <a:extLst>
              <a:ext uri="{FF2B5EF4-FFF2-40B4-BE49-F238E27FC236}">
                <a16:creationId xmlns:a16="http://schemas.microsoft.com/office/drawing/2014/main" id="{2A9D0F9C-991E-40E1-A9E1-341D6A0D5F55}"/>
              </a:ext>
            </a:extLst>
          </p:cNvPr>
          <p:cNvSpPr txBox="1"/>
          <p:nvPr/>
        </p:nvSpPr>
        <p:spPr>
          <a:xfrm>
            <a:off x="822914" y="2897782"/>
            <a:ext cx="3521697" cy="984885"/>
          </a:xfrm>
          <a:prstGeom prst="rect">
            <a:avLst/>
          </a:prstGeom>
          <a:noFill/>
        </p:spPr>
        <p:txBody>
          <a:bodyPr wrap="square" lIns="0" rIns="0" rtlCol="0">
            <a:spAutoFit/>
          </a:bodyPr>
          <a:lstStyle/>
          <a:p>
            <a:pPr algn="ctr">
              <a:spcBef>
                <a:spcPts val="300"/>
              </a:spcBef>
              <a:spcAft>
                <a:spcPts val="300"/>
              </a:spcAft>
            </a:pPr>
            <a:r>
              <a:rPr lang="en-US" sz="1600" b="1" dirty="0">
                <a:latin typeface="Arial" panose="020B0604020202020204" pitchFamily="34" charset="0"/>
                <a:cs typeface="Arial" panose="020B0604020202020204" pitchFamily="34" charset="0"/>
              </a:rPr>
              <a:t>Katrina Fong</a:t>
            </a:r>
          </a:p>
          <a:p>
            <a:pPr algn="ctr">
              <a:spcBef>
                <a:spcPts val="300"/>
              </a:spcBef>
              <a:spcAft>
                <a:spcPts val="300"/>
              </a:spcAft>
            </a:pPr>
            <a:r>
              <a:rPr lang="en-US" sz="1600" dirty="0">
                <a:latin typeface="Arial" panose="020B0604020202020204" pitchFamily="34" charset="0"/>
                <a:cs typeface="Arial" panose="020B0604020202020204" pitchFamily="34" charset="0"/>
              </a:rPr>
              <a:t>FinTech Recruiting Consultant at Hays</a:t>
            </a:r>
          </a:p>
          <a:p>
            <a:pPr algn="ctr">
              <a:spcBef>
                <a:spcPts val="300"/>
              </a:spcBef>
              <a:spcAft>
                <a:spcPts val="300"/>
              </a:spcAft>
            </a:pPr>
            <a:r>
              <a:rPr lang="en-US" sz="1600" dirty="0">
                <a:latin typeface="Arial" panose="020B0604020202020204" pitchFamily="34" charset="0"/>
                <a:cs typeface="Arial" panose="020B0604020202020204" pitchFamily="34" charset="0"/>
              </a:rPr>
              <a:t>www.linkedin.com/in/katrinafong</a:t>
            </a:r>
          </a:p>
        </p:txBody>
      </p:sp>
      <p:pic>
        <p:nvPicPr>
          <p:cNvPr id="7" name="Picture 6">
            <a:extLst>
              <a:ext uri="{FF2B5EF4-FFF2-40B4-BE49-F238E27FC236}">
                <a16:creationId xmlns:a16="http://schemas.microsoft.com/office/drawing/2014/main" id="{1AF261FD-C979-4666-B5FF-D28C4178C533}"/>
              </a:ext>
            </a:extLst>
          </p:cNvPr>
          <p:cNvPicPr>
            <a:picLocks noChangeAspect="1"/>
          </p:cNvPicPr>
          <p:nvPr/>
        </p:nvPicPr>
        <p:blipFill rotWithShape="1">
          <a:blip r:embed="rId3"/>
          <a:srcRect l="13182" r="20692" b="26508"/>
          <a:stretch/>
        </p:blipFill>
        <p:spPr>
          <a:xfrm>
            <a:off x="1577922" y="743393"/>
            <a:ext cx="2011680" cy="2011680"/>
          </a:xfrm>
          <a:prstGeom prst="ellipse">
            <a:avLst/>
          </a:prstGeom>
          <a:ln>
            <a:solidFill>
              <a:schemeClr val="bg1">
                <a:lumMod val="50000"/>
              </a:schemeClr>
            </a:solidFill>
          </a:ln>
        </p:spPr>
      </p:pic>
      <p:pic>
        <p:nvPicPr>
          <p:cNvPr id="8" name="Picture 7">
            <a:extLst>
              <a:ext uri="{FF2B5EF4-FFF2-40B4-BE49-F238E27FC236}">
                <a16:creationId xmlns:a16="http://schemas.microsoft.com/office/drawing/2014/main" id="{8D2C9ACB-6A67-497E-B1CE-AB07F636BE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691" y="4022483"/>
            <a:ext cx="731520" cy="731520"/>
          </a:xfrm>
          <a:prstGeom prst="rect">
            <a:avLst/>
          </a:prstGeom>
        </p:spPr>
      </p:pic>
      <p:pic>
        <p:nvPicPr>
          <p:cNvPr id="11" name="Picture 10">
            <a:extLst>
              <a:ext uri="{FF2B5EF4-FFF2-40B4-BE49-F238E27FC236}">
                <a16:creationId xmlns:a16="http://schemas.microsoft.com/office/drawing/2014/main" id="{23CE68D6-3FE0-41D2-95D2-049865DA10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5882" y="4022483"/>
            <a:ext cx="1873844" cy="731520"/>
          </a:xfrm>
          <a:prstGeom prst="rect">
            <a:avLst/>
          </a:prstGeom>
        </p:spPr>
      </p:pic>
      <p:pic>
        <p:nvPicPr>
          <p:cNvPr id="12" name="Picture 11">
            <a:extLst>
              <a:ext uri="{FF2B5EF4-FFF2-40B4-BE49-F238E27FC236}">
                <a16:creationId xmlns:a16="http://schemas.microsoft.com/office/drawing/2014/main" id="{B86D5918-EFA6-404C-AE11-7C37ECFCA9D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43219" y="4899440"/>
            <a:ext cx="1589998" cy="731520"/>
          </a:xfrm>
          <a:prstGeom prst="rect">
            <a:avLst/>
          </a:prstGeom>
        </p:spPr>
      </p:pic>
      <p:pic>
        <p:nvPicPr>
          <p:cNvPr id="13" name="Picture 12">
            <a:extLst>
              <a:ext uri="{FF2B5EF4-FFF2-40B4-BE49-F238E27FC236}">
                <a16:creationId xmlns:a16="http://schemas.microsoft.com/office/drawing/2014/main" id="{48EBDF5E-275B-43F1-8F33-A917DD1993BE}"/>
              </a:ext>
            </a:extLst>
          </p:cNvPr>
          <p:cNvPicPr>
            <a:picLocks noChangeAspect="1"/>
          </p:cNvPicPr>
          <p:nvPr/>
        </p:nvPicPr>
        <p:blipFill rotWithShape="1">
          <a:blip r:embed="rId7"/>
          <a:srcRect r="18736"/>
          <a:stretch/>
        </p:blipFill>
        <p:spPr>
          <a:xfrm>
            <a:off x="514883" y="5771706"/>
            <a:ext cx="1732645" cy="457200"/>
          </a:xfrm>
          <a:prstGeom prst="rect">
            <a:avLst/>
          </a:prstGeom>
        </p:spPr>
      </p:pic>
      <p:pic>
        <p:nvPicPr>
          <p:cNvPr id="14" name="Picture 13">
            <a:extLst>
              <a:ext uri="{FF2B5EF4-FFF2-40B4-BE49-F238E27FC236}">
                <a16:creationId xmlns:a16="http://schemas.microsoft.com/office/drawing/2014/main" id="{688064AB-81FE-4AF4-B842-150EE7565045}"/>
              </a:ext>
            </a:extLst>
          </p:cNvPr>
          <p:cNvPicPr>
            <a:picLocks noChangeAspect="1"/>
          </p:cNvPicPr>
          <p:nvPr/>
        </p:nvPicPr>
        <p:blipFill>
          <a:blip r:embed="rId8"/>
          <a:stretch>
            <a:fillRect/>
          </a:stretch>
        </p:blipFill>
        <p:spPr>
          <a:xfrm>
            <a:off x="3633396" y="4022483"/>
            <a:ext cx="731520" cy="731520"/>
          </a:xfrm>
          <a:prstGeom prst="rect">
            <a:avLst/>
          </a:prstGeom>
        </p:spPr>
      </p:pic>
      <p:pic>
        <p:nvPicPr>
          <p:cNvPr id="16" name="Picture 15">
            <a:extLst>
              <a:ext uri="{FF2B5EF4-FFF2-40B4-BE49-F238E27FC236}">
                <a16:creationId xmlns:a16="http://schemas.microsoft.com/office/drawing/2014/main" id="{92363DFE-196C-4670-AB76-0C7629029C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3763" y="4900370"/>
            <a:ext cx="1360968" cy="731520"/>
          </a:xfrm>
          <a:prstGeom prst="rect">
            <a:avLst/>
          </a:prstGeom>
        </p:spPr>
      </p:pic>
      <p:pic>
        <p:nvPicPr>
          <p:cNvPr id="17" name="Picture 16">
            <a:extLst>
              <a:ext uri="{FF2B5EF4-FFF2-40B4-BE49-F238E27FC236}">
                <a16:creationId xmlns:a16="http://schemas.microsoft.com/office/drawing/2014/main" id="{3C240B95-684B-48FF-94CA-19C75A3C8841}"/>
              </a:ext>
            </a:extLst>
          </p:cNvPr>
          <p:cNvPicPr>
            <a:picLocks noChangeAspect="1"/>
          </p:cNvPicPr>
          <p:nvPr/>
        </p:nvPicPr>
        <p:blipFill rotWithShape="1">
          <a:blip r:embed="rId10">
            <a:clrChange>
              <a:clrFrom>
                <a:srgbClr val="FFFFFF"/>
              </a:clrFrom>
              <a:clrTo>
                <a:srgbClr val="FFFFFF">
                  <a:alpha val="0"/>
                </a:srgbClr>
              </a:clrTo>
            </a:clrChange>
          </a:blip>
          <a:srcRect t="30177" b="27500"/>
          <a:stretch/>
        </p:blipFill>
        <p:spPr>
          <a:xfrm>
            <a:off x="2246184" y="5771706"/>
            <a:ext cx="2338414" cy="457200"/>
          </a:xfrm>
          <a:prstGeom prst="rect">
            <a:avLst/>
          </a:prstGeom>
        </p:spPr>
      </p:pic>
    </p:spTree>
    <p:extLst>
      <p:ext uri="{BB962C8B-B14F-4D97-AF65-F5344CB8AC3E}">
        <p14:creationId xmlns:p14="http://schemas.microsoft.com/office/powerpoint/2010/main" val="4261866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0508-36E4-4633-8B0E-4C16B805769C}"/>
              </a:ext>
            </a:extLst>
          </p:cNvPr>
          <p:cNvSpPr>
            <a:spLocks noGrp="1"/>
          </p:cNvSpPr>
          <p:nvPr>
            <p:ph type="title"/>
          </p:nvPr>
        </p:nvSpPr>
        <p:spPr/>
        <p:txBody>
          <a:bodyPr/>
          <a:lstStyle/>
          <a:p>
            <a:r>
              <a:rPr lang="en-US" dirty="0"/>
              <a:t>Case Studies: HSBC &amp; Hang Seng</a:t>
            </a:r>
            <a:endParaRPr lang="en-HK" dirty="0"/>
          </a:p>
        </p:txBody>
      </p:sp>
      <p:sp>
        <p:nvSpPr>
          <p:cNvPr id="4" name="Slide Number Placeholder 3">
            <a:extLst>
              <a:ext uri="{FF2B5EF4-FFF2-40B4-BE49-F238E27FC236}">
                <a16:creationId xmlns:a16="http://schemas.microsoft.com/office/drawing/2014/main" id="{A62B5189-20B7-4371-883D-9548DC342013}"/>
              </a:ext>
            </a:extLst>
          </p:cNvPr>
          <p:cNvSpPr>
            <a:spLocks noGrp="1"/>
          </p:cNvSpPr>
          <p:nvPr>
            <p:ph type="sldNum" sz="quarter" idx="12"/>
          </p:nvPr>
        </p:nvSpPr>
        <p:spPr/>
        <p:txBody>
          <a:bodyPr/>
          <a:lstStyle/>
          <a:p>
            <a:fld id="{C561A1FA-AF8D-40D5-924F-60D3B98E3498}" type="slidenum">
              <a:rPr lang="en-US" smtClean="0"/>
              <a:t>14</a:t>
            </a:fld>
            <a:endParaRPr lang="en-US" dirty="0"/>
          </a:p>
        </p:txBody>
      </p:sp>
      <p:sp>
        <p:nvSpPr>
          <p:cNvPr id="5" name="TextBox 4">
            <a:extLst>
              <a:ext uri="{FF2B5EF4-FFF2-40B4-BE49-F238E27FC236}">
                <a16:creationId xmlns:a16="http://schemas.microsoft.com/office/drawing/2014/main" id="{EB66FCA8-2AA9-4BA4-936E-F01655211E98}"/>
              </a:ext>
            </a:extLst>
          </p:cNvPr>
          <p:cNvSpPr txBox="1"/>
          <p:nvPr/>
        </p:nvSpPr>
        <p:spPr>
          <a:xfrm>
            <a:off x="838201" y="1690688"/>
            <a:ext cx="5257800" cy="4802187"/>
          </a:xfrm>
          <a:prstGeom prst="rect">
            <a:avLst/>
          </a:prstGeom>
          <a:noFill/>
        </p:spPr>
        <p:txBody>
          <a:bodyPr wrap="square" numCol="1" rtlCol="0">
            <a:noAutofit/>
          </a:bodyPr>
          <a:lstStyle/>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HSBC’s chatbot is called Amy, while Hang Seng Bank’s are called DORI and HARO</a:t>
            </a:r>
          </a:p>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As well as being there 24/7 to answer customer queries, the chatbots will also help to speed up services, which will save firms a great deal of money in the long run</a:t>
            </a:r>
          </a:p>
        </p:txBody>
      </p:sp>
      <p:sp>
        <p:nvSpPr>
          <p:cNvPr id="6" name="TextBox 5">
            <a:extLst>
              <a:ext uri="{FF2B5EF4-FFF2-40B4-BE49-F238E27FC236}">
                <a16:creationId xmlns:a16="http://schemas.microsoft.com/office/drawing/2014/main" id="{6320FD7E-40AC-4923-AF74-7A14EBC88C48}"/>
              </a:ext>
            </a:extLst>
          </p:cNvPr>
          <p:cNvSpPr txBox="1"/>
          <p:nvPr/>
        </p:nvSpPr>
        <p:spPr>
          <a:xfrm>
            <a:off x="6095999" y="1690688"/>
            <a:ext cx="5257800" cy="4802187"/>
          </a:xfrm>
          <a:prstGeom prst="rect">
            <a:avLst/>
          </a:prstGeom>
          <a:noFill/>
        </p:spPr>
        <p:txBody>
          <a:bodyPr wrap="square" numCol="1" rtlCol="0">
            <a:noAutofit/>
          </a:bodyPr>
          <a:lstStyle/>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While DORI’s role involves searching for dining discounts and making personalized recommendations to its customers through the likes of Facebook, HARO focuses on its customers’ banking needs and is available both online and through the company’s mobile app</a:t>
            </a:r>
          </a:p>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The hardest part for most firms is not the integration of AI into their business, but finding the right people to deal with the actual maintenance once up-and-running</a:t>
            </a:r>
          </a:p>
        </p:txBody>
      </p:sp>
      <p:sp>
        <p:nvSpPr>
          <p:cNvPr id="7" name="TextBox 6">
            <a:extLst>
              <a:ext uri="{FF2B5EF4-FFF2-40B4-BE49-F238E27FC236}">
                <a16:creationId xmlns:a16="http://schemas.microsoft.com/office/drawing/2014/main" id="{D6AD72AE-7324-4168-9330-F8C1F29828DF}"/>
              </a:ext>
            </a:extLst>
          </p:cNvPr>
          <p:cNvSpPr txBox="1"/>
          <p:nvPr/>
        </p:nvSpPr>
        <p:spPr>
          <a:xfrm>
            <a:off x="838200" y="6429216"/>
            <a:ext cx="10515596" cy="246221"/>
          </a:xfrm>
          <a:prstGeom prst="rect">
            <a:avLst/>
          </a:prstGeom>
          <a:noFill/>
        </p:spPr>
        <p:txBody>
          <a:bodyPr wrap="square" lIns="0" rtlCol="0" anchor="b">
            <a:spAutoFit/>
          </a:bodyPr>
          <a:lstStyle/>
          <a:p>
            <a:r>
              <a:rPr lang="en-US" sz="1000" dirty="0">
                <a:latin typeface="Arial" panose="020B0604020202020204" pitchFamily="34" charset="0"/>
                <a:cs typeface="Arial" panose="020B0604020202020204" pitchFamily="34" charset="0"/>
              </a:rPr>
              <a:t>Source: https://algorithmxlab.com/blog/2018/01/16/hsbcs-amy-ai-chatbots-will-change-way-bank/</a:t>
            </a:r>
          </a:p>
        </p:txBody>
      </p:sp>
    </p:spTree>
    <p:extLst>
      <p:ext uri="{BB962C8B-B14F-4D97-AF65-F5344CB8AC3E}">
        <p14:creationId xmlns:p14="http://schemas.microsoft.com/office/powerpoint/2010/main" val="624151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0508-36E4-4633-8B0E-4C16B805769C}"/>
              </a:ext>
            </a:extLst>
          </p:cNvPr>
          <p:cNvSpPr>
            <a:spLocks noGrp="1"/>
          </p:cNvSpPr>
          <p:nvPr>
            <p:ph type="title"/>
          </p:nvPr>
        </p:nvSpPr>
        <p:spPr/>
        <p:txBody>
          <a:bodyPr/>
          <a:lstStyle/>
          <a:p>
            <a:r>
              <a:rPr lang="en-US" dirty="0"/>
              <a:t>Case Studies: Clare.AI &amp; </a:t>
            </a:r>
            <a:r>
              <a:rPr lang="en-US" dirty="0" err="1"/>
              <a:t>Asiabots</a:t>
            </a:r>
            <a:endParaRPr lang="en-HK" dirty="0"/>
          </a:p>
        </p:txBody>
      </p:sp>
      <p:sp>
        <p:nvSpPr>
          <p:cNvPr id="4" name="Slide Number Placeholder 3">
            <a:extLst>
              <a:ext uri="{FF2B5EF4-FFF2-40B4-BE49-F238E27FC236}">
                <a16:creationId xmlns:a16="http://schemas.microsoft.com/office/drawing/2014/main" id="{A62B5189-20B7-4371-883D-9548DC342013}"/>
              </a:ext>
            </a:extLst>
          </p:cNvPr>
          <p:cNvSpPr>
            <a:spLocks noGrp="1"/>
          </p:cNvSpPr>
          <p:nvPr>
            <p:ph type="sldNum" sz="quarter" idx="12"/>
          </p:nvPr>
        </p:nvSpPr>
        <p:spPr/>
        <p:txBody>
          <a:bodyPr/>
          <a:lstStyle/>
          <a:p>
            <a:fld id="{C561A1FA-AF8D-40D5-924F-60D3B98E3498}" type="slidenum">
              <a:rPr lang="en-US" smtClean="0"/>
              <a:t>15</a:t>
            </a:fld>
            <a:endParaRPr lang="en-US"/>
          </a:p>
        </p:txBody>
      </p:sp>
      <p:sp>
        <p:nvSpPr>
          <p:cNvPr id="5" name="TextBox 4">
            <a:extLst>
              <a:ext uri="{FF2B5EF4-FFF2-40B4-BE49-F238E27FC236}">
                <a16:creationId xmlns:a16="http://schemas.microsoft.com/office/drawing/2014/main" id="{EB66FCA8-2AA9-4BA4-936E-F01655211E98}"/>
              </a:ext>
            </a:extLst>
          </p:cNvPr>
          <p:cNvSpPr txBox="1"/>
          <p:nvPr/>
        </p:nvSpPr>
        <p:spPr>
          <a:xfrm>
            <a:off x="838201" y="1690688"/>
            <a:ext cx="5257800" cy="4802187"/>
          </a:xfrm>
          <a:prstGeom prst="rect">
            <a:avLst/>
          </a:prstGeom>
          <a:noFill/>
        </p:spPr>
        <p:txBody>
          <a:bodyPr wrap="square" numCol="1" rtlCol="0">
            <a:noAutofit/>
          </a:bodyPr>
          <a:lstStyle/>
          <a:p>
            <a:pPr>
              <a:spcBef>
                <a:spcPts val="600"/>
              </a:spcBef>
              <a:spcAft>
                <a:spcPts val="600"/>
              </a:spcAft>
            </a:pPr>
            <a:r>
              <a:rPr lang="en-US" sz="2200" b="1" dirty="0">
                <a:latin typeface="Arial" panose="020B0604020202020204" pitchFamily="34" charset="0"/>
                <a:cs typeface="Arial" panose="020B0604020202020204" pitchFamily="34" charset="0"/>
              </a:rPr>
              <a:t>Claire.AI</a:t>
            </a:r>
          </a:p>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Chatbot start-up powered by machine learning and natural language processing, specifically in Cantonese</a:t>
            </a:r>
          </a:p>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Claire.AI helps financial institutions provide a more personalized experience for their customers</a:t>
            </a:r>
          </a:p>
        </p:txBody>
      </p:sp>
      <p:sp>
        <p:nvSpPr>
          <p:cNvPr id="6" name="TextBox 5">
            <a:extLst>
              <a:ext uri="{FF2B5EF4-FFF2-40B4-BE49-F238E27FC236}">
                <a16:creationId xmlns:a16="http://schemas.microsoft.com/office/drawing/2014/main" id="{6320FD7E-40AC-4923-AF74-7A14EBC88C48}"/>
              </a:ext>
            </a:extLst>
          </p:cNvPr>
          <p:cNvSpPr txBox="1"/>
          <p:nvPr/>
        </p:nvSpPr>
        <p:spPr>
          <a:xfrm>
            <a:off x="6095999" y="1690688"/>
            <a:ext cx="5257800" cy="4802187"/>
          </a:xfrm>
          <a:prstGeom prst="rect">
            <a:avLst/>
          </a:prstGeom>
          <a:noFill/>
        </p:spPr>
        <p:txBody>
          <a:bodyPr wrap="square" numCol="1" rtlCol="0">
            <a:noAutofit/>
          </a:bodyPr>
          <a:lstStyle/>
          <a:p>
            <a:pPr>
              <a:spcBef>
                <a:spcPts val="600"/>
              </a:spcBef>
              <a:spcAft>
                <a:spcPts val="600"/>
              </a:spcAft>
            </a:pPr>
            <a:r>
              <a:rPr lang="en-HK" sz="2200" b="1" dirty="0" err="1">
                <a:latin typeface="Arial" panose="020B0604020202020204" pitchFamily="34" charset="0"/>
                <a:cs typeface="Arial" panose="020B0604020202020204" pitchFamily="34" charset="0"/>
              </a:rPr>
              <a:t>Asiabots</a:t>
            </a:r>
            <a:endParaRPr lang="en-HK" sz="2200" b="1" dirty="0">
              <a:latin typeface="Arial" panose="020B0604020202020204" pitchFamily="34" charset="0"/>
              <a:cs typeface="Arial" panose="020B0604020202020204" pitchFamily="34" charset="0"/>
            </a:endParaRPr>
          </a:p>
          <a:p>
            <a:pPr marL="342900" indent="-342900">
              <a:spcBef>
                <a:spcPts val="600"/>
              </a:spcBef>
              <a:spcAft>
                <a:spcPts val="600"/>
              </a:spcAft>
              <a:buFont typeface="Arial" panose="020B0604020202020204" pitchFamily="34" charset="0"/>
              <a:buChar char="•"/>
            </a:pPr>
            <a:r>
              <a:rPr lang="en-US" sz="2200" dirty="0" err="1">
                <a:latin typeface="Arial" panose="020B0604020202020204" pitchFamily="34" charset="0"/>
                <a:cs typeface="Arial" panose="020B0604020202020204" pitchFamily="34" charset="0"/>
              </a:rPr>
              <a:t>Asiabots</a:t>
            </a:r>
            <a:r>
              <a:rPr lang="en-US" sz="2200" dirty="0">
                <a:latin typeface="Arial" panose="020B0604020202020204" pitchFamily="34" charset="0"/>
                <a:cs typeface="Arial" panose="020B0604020202020204" pitchFamily="34" charset="0"/>
              </a:rPr>
              <a:t> serves private clients to public clients and has developed a medical platform called Dr. Care (</a:t>
            </a:r>
            <a:r>
              <a:rPr lang="en-US" sz="2200" dirty="0" err="1">
                <a:latin typeface="Arial" panose="020B0604020202020204" pitchFamily="34" charset="0"/>
                <a:cs typeface="Arial" panose="020B0604020202020204" pitchFamily="34" charset="0"/>
              </a:rPr>
              <a:t>Clinicbot</a:t>
            </a:r>
            <a:r>
              <a:rPr lang="en-US" sz="22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Dr. Care utilizes latest natural language processing technology (Chinese, Cantonese, English) and AI to assist patients from understanding their potential health problems through symptom checking to finding a suitable doctors or medical solution</a:t>
            </a:r>
          </a:p>
        </p:txBody>
      </p:sp>
    </p:spTree>
    <p:extLst>
      <p:ext uri="{BB962C8B-B14F-4D97-AF65-F5344CB8AC3E}">
        <p14:creationId xmlns:p14="http://schemas.microsoft.com/office/powerpoint/2010/main" val="147936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0508-36E4-4633-8B0E-4C16B805769C}"/>
              </a:ext>
            </a:extLst>
          </p:cNvPr>
          <p:cNvSpPr>
            <a:spLocks noGrp="1"/>
          </p:cNvSpPr>
          <p:nvPr>
            <p:ph type="title"/>
          </p:nvPr>
        </p:nvSpPr>
        <p:spPr/>
        <p:txBody>
          <a:bodyPr/>
          <a:lstStyle/>
          <a:p>
            <a:r>
              <a:rPr lang="en-US" dirty="0"/>
              <a:t>Chatbot Job Openings</a:t>
            </a:r>
            <a:endParaRPr lang="en-HK" dirty="0"/>
          </a:p>
        </p:txBody>
      </p:sp>
      <p:sp>
        <p:nvSpPr>
          <p:cNvPr id="4" name="Slide Number Placeholder 3">
            <a:extLst>
              <a:ext uri="{FF2B5EF4-FFF2-40B4-BE49-F238E27FC236}">
                <a16:creationId xmlns:a16="http://schemas.microsoft.com/office/drawing/2014/main" id="{A62B5189-20B7-4371-883D-9548DC342013}"/>
              </a:ext>
            </a:extLst>
          </p:cNvPr>
          <p:cNvSpPr>
            <a:spLocks noGrp="1"/>
          </p:cNvSpPr>
          <p:nvPr>
            <p:ph type="sldNum" sz="quarter" idx="12"/>
          </p:nvPr>
        </p:nvSpPr>
        <p:spPr/>
        <p:txBody>
          <a:bodyPr/>
          <a:lstStyle/>
          <a:p>
            <a:fld id="{C561A1FA-AF8D-40D5-924F-60D3B98E3498}" type="slidenum">
              <a:rPr lang="en-US" smtClean="0"/>
              <a:t>16</a:t>
            </a:fld>
            <a:endParaRPr lang="en-US"/>
          </a:p>
        </p:txBody>
      </p:sp>
      <p:sp>
        <p:nvSpPr>
          <p:cNvPr id="5" name="TextBox 4">
            <a:extLst>
              <a:ext uri="{FF2B5EF4-FFF2-40B4-BE49-F238E27FC236}">
                <a16:creationId xmlns:a16="http://schemas.microsoft.com/office/drawing/2014/main" id="{EB66FCA8-2AA9-4BA4-936E-F01655211E98}"/>
              </a:ext>
            </a:extLst>
          </p:cNvPr>
          <p:cNvSpPr txBox="1"/>
          <p:nvPr/>
        </p:nvSpPr>
        <p:spPr>
          <a:xfrm>
            <a:off x="838201" y="1690688"/>
            <a:ext cx="5257800" cy="4802187"/>
          </a:xfrm>
          <a:prstGeom prst="rect">
            <a:avLst/>
          </a:prstGeom>
          <a:noFill/>
        </p:spPr>
        <p:txBody>
          <a:bodyPr wrap="square" numCol="1" rtlCol="0">
            <a:noAutofit/>
          </a:bodyPr>
          <a:lstStyle/>
          <a:p>
            <a:pPr>
              <a:spcBef>
                <a:spcPts val="600"/>
              </a:spcBef>
              <a:spcAft>
                <a:spcPts val="600"/>
              </a:spcAft>
            </a:pPr>
            <a:r>
              <a:rPr lang="en-US" sz="2200" b="1" dirty="0">
                <a:latin typeface="Arial" panose="020B0604020202020204" pitchFamily="34" charset="0"/>
                <a:cs typeface="Arial" panose="020B0604020202020204" pitchFamily="34" charset="0"/>
              </a:rPr>
              <a:t>Job Openings in Hong Kong</a:t>
            </a:r>
          </a:p>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Niche area with very limited number of vacancies, yet the demand is getting higher </a:t>
            </a:r>
          </a:p>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Not easy to find Chatbot Developers in Hong Kong, most of the time companies would buy from Vendor/Start-up and integrate</a:t>
            </a:r>
          </a:p>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Chatbot Product Owner, Project Manager, and Consultant are of high demand</a:t>
            </a:r>
          </a:p>
        </p:txBody>
      </p:sp>
      <p:sp>
        <p:nvSpPr>
          <p:cNvPr id="6" name="TextBox 5">
            <a:extLst>
              <a:ext uri="{FF2B5EF4-FFF2-40B4-BE49-F238E27FC236}">
                <a16:creationId xmlns:a16="http://schemas.microsoft.com/office/drawing/2014/main" id="{6320FD7E-40AC-4923-AF74-7A14EBC88C48}"/>
              </a:ext>
            </a:extLst>
          </p:cNvPr>
          <p:cNvSpPr txBox="1"/>
          <p:nvPr/>
        </p:nvSpPr>
        <p:spPr>
          <a:xfrm>
            <a:off x="6095999" y="1690688"/>
            <a:ext cx="5257800" cy="4802187"/>
          </a:xfrm>
          <a:prstGeom prst="rect">
            <a:avLst/>
          </a:prstGeom>
          <a:noFill/>
        </p:spPr>
        <p:txBody>
          <a:bodyPr wrap="square" numCol="1" rtlCol="0">
            <a:noAutofit/>
          </a:bodyPr>
          <a:lstStyle/>
          <a:p>
            <a:pPr>
              <a:spcBef>
                <a:spcPts val="600"/>
              </a:spcBef>
              <a:spcAft>
                <a:spcPts val="600"/>
              </a:spcAft>
            </a:pPr>
            <a:r>
              <a:rPr lang="en-HK" sz="2200" b="1" dirty="0">
                <a:latin typeface="Arial" panose="020B0604020202020204" pitchFamily="34" charset="0"/>
                <a:cs typeface="Arial" panose="020B0604020202020204" pitchFamily="34" charset="0"/>
              </a:rPr>
              <a:t>Job Openings in Hong Kong (Cont’d)</a:t>
            </a:r>
          </a:p>
          <a:p>
            <a:pPr marL="342900" indent="-342900">
              <a:spcBef>
                <a:spcPts val="600"/>
              </a:spcBef>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Candidates normally only have 2-3 years of professional working experiences within the area</a:t>
            </a:r>
          </a:p>
        </p:txBody>
      </p:sp>
    </p:spTree>
    <p:extLst>
      <p:ext uri="{BB962C8B-B14F-4D97-AF65-F5344CB8AC3E}">
        <p14:creationId xmlns:p14="http://schemas.microsoft.com/office/powerpoint/2010/main" val="13154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0508-36E4-4633-8B0E-4C16B805769C}"/>
              </a:ext>
            </a:extLst>
          </p:cNvPr>
          <p:cNvSpPr>
            <a:spLocks noGrp="1"/>
          </p:cNvSpPr>
          <p:nvPr>
            <p:ph type="title"/>
          </p:nvPr>
        </p:nvSpPr>
        <p:spPr/>
        <p:txBody>
          <a:bodyPr/>
          <a:lstStyle/>
          <a:p>
            <a:r>
              <a:rPr lang="en-US" dirty="0"/>
              <a:t>FinTech Trends in Hong Kong</a:t>
            </a:r>
            <a:endParaRPr lang="en-HK" dirty="0"/>
          </a:p>
        </p:txBody>
      </p:sp>
      <p:sp>
        <p:nvSpPr>
          <p:cNvPr id="4" name="Slide Number Placeholder 3">
            <a:extLst>
              <a:ext uri="{FF2B5EF4-FFF2-40B4-BE49-F238E27FC236}">
                <a16:creationId xmlns:a16="http://schemas.microsoft.com/office/drawing/2014/main" id="{A62B5189-20B7-4371-883D-9548DC342013}"/>
              </a:ext>
            </a:extLst>
          </p:cNvPr>
          <p:cNvSpPr>
            <a:spLocks noGrp="1"/>
          </p:cNvSpPr>
          <p:nvPr>
            <p:ph type="sldNum" sz="quarter" idx="12"/>
          </p:nvPr>
        </p:nvSpPr>
        <p:spPr/>
        <p:txBody>
          <a:bodyPr/>
          <a:lstStyle/>
          <a:p>
            <a:fld id="{C561A1FA-AF8D-40D5-924F-60D3B98E3498}" type="slidenum">
              <a:rPr lang="en-US" smtClean="0"/>
              <a:t>17</a:t>
            </a:fld>
            <a:endParaRPr lang="en-US"/>
          </a:p>
        </p:txBody>
      </p:sp>
      <p:sp>
        <p:nvSpPr>
          <p:cNvPr id="5" name="TextBox 4">
            <a:extLst>
              <a:ext uri="{FF2B5EF4-FFF2-40B4-BE49-F238E27FC236}">
                <a16:creationId xmlns:a16="http://schemas.microsoft.com/office/drawing/2014/main" id="{EB66FCA8-2AA9-4BA4-936E-F01655211E98}"/>
              </a:ext>
            </a:extLst>
          </p:cNvPr>
          <p:cNvSpPr txBox="1"/>
          <p:nvPr/>
        </p:nvSpPr>
        <p:spPr>
          <a:xfrm>
            <a:off x="838200" y="1690688"/>
            <a:ext cx="10515599" cy="4802187"/>
          </a:xfrm>
          <a:prstGeom prst="rect">
            <a:avLst/>
          </a:prstGeom>
          <a:noFill/>
        </p:spPr>
        <p:txBody>
          <a:bodyPr wrap="square" numCol="1" rtlCol="0">
            <a:noAutofit/>
          </a:bodyPr>
          <a:lstStyle/>
          <a:p>
            <a:pPr marL="342900" indent="-342900">
              <a:spcBef>
                <a:spcPts val="1200"/>
              </a:spcBef>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Payment (</a:t>
            </a:r>
            <a:r>
              <a:rPr lang="en-US" sz="2200" dirty="0" err="1">
                <a:latin typeface="Arial" panose="020B0604020202020204" pitchFamily="34" charset="0"/>
                <a:cs typeface="Arial" panose="020B0604020202020204" pitchFamily="34" charset="0"/>
              </a:rPr>
              <a:t>PayMe</a:t>
            </a:r>
            <a:r>
              <a:rPr lang="en-US" sz="2200" dirty="0">
                <a:latin typeface="Arial" panose="020B0604020202020204" pitchFamily="34" charset="0"/>
                <a:cs typeface="Arial" panose="020B0604020202020204" pitchFamily="34" charset="0"/>
              </a:rPr>
              <a:t>, Tap &amp; Go, Alipay, WeChat Pay)</a:t>
            </a:r>
          </a:p>
          <a:p>
            <a:pPr marL="342900" indent="-342900">
              <a:spcBef>
                <a:spcPts val="1200"/>
              </a:spcBef>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Crypto and Blockchain</a:t>
            </a:r>
          </a:p>
          <a:p>
            <a:pPr marL="342900" indent="-342900">
              <a:spcBef>
                <a:spcPts val="1200"/>
              </a:spcBef>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Wealth Management and Robo-Advisory</a:t>
            </a:r>
          </a:p>
          <a:p>
            <a:pPr marL="342900" indent="-342900">
              <a:spcBef>
                <a:spcPts val="1200"/>
              </a:spcBef>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Regulatory Tech (</a:t>
            </a:r>
            <a:r>
              <a:rPr lang="en-US" sz="2200" dirty="0" err="1">
                <a:latin typeface="Arial" panose="020B0604020202020204" pitchFamily="34" charset="0"/>
                <a:cs typeface="Arial" panose="020B0604020202020204" pitchFamily="34" charset="0"/>
              </a:rPr>
              <a:t>RegTech</a:t>
            </a:r>
            <a:r>
              <a:rPr lang="en-US" sz="2200" dirty="0">
                <a:latin typeface="Arial" panose="020B0604020202020204" pitchFamily="34" charset="0"/>
                <a:cs typeface="Arial" panose="020B0604020202020204" pitchFamily="34" charset="0"/>
              </a:rPr>
              <a:t>)</a:t>
            </a:r>
          </a:p>
          <a:p>
            <a:pPr marL="342900" indent="-342900">
              <a:spcBef>
                <a:spcPts val="1200"/>
              </a:spcBef>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Insurance Tech (</a:t>
            </a:r>
            <a:r>
              <a:rPr lang="en-US" sz="2200" dirty="0" err="1">
                <a:latin typeface="Arial" panose="020B0604020202020204" pitchFamily="34" charset="0"/>
                <a:cs typeface="Arial" panose="020B0604020202020204" pitchFamily="34" charset="0"/>
              </a:rPr>
              <a:t>InsurTech</a:t>
            </a:r>
            <a:r>
              <a:rPr lang="en-US" sz="2200" dirty="0">
                <a:latin typeface="Arial" panose="020B0604020202020204" pitchFamily="34" charset="0"/>
                <a:cs typeface="Arial" panose="020B0604020202020204" pitchFamily="34" charset="0"/>
              </a:rPr>
              <a:t>)</a:t>
            </a:r>
          </a:p>
          <a:p>
            <a:pPr marL="342900" indent="-342900">
              <a:spcBef>
                <a:spcPts val="1200"/>
              </a:spcBef>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Corporate-Startup Collaborations</a:t>
            </a:r>
          </a:p>
        </p:txBody>
      </p:sp>
    </p:spTree>
    <p:extLst>
      <p:ext uri="{BB962C8B-B14F-4D97-AF65-F5344CB8AC3E}">
        <p14:creationId xmlns:p14="http://schemas.microsoft.com/office/powerpoint/2010/main" val="3323865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A62A8-EABF-4A63-A5EB-B18724F6C907}"/>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74"/>
            <a:ext cx="12192000" cy="6856251"/>
          </a:xfrm>
          <a:prstGeom prst="rect">
            <a:avLst/>
          </a:prstGeom>
        </p:spPr>
      </p:pic>
    </p:spTree>
    <p:extLst>
      <p:ext uri="{BB962C8B-B14F-4D97-AF65-F5344CB8AC3E}">
        <p14:creationId xmlns:p14="http://schemas.microsoft.com/office/powerpoint/2010/main" val="3742621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ABA9F-95D9-4062-A23F-205DD822AD59}"/>
              </a:ext>
            </a:extLst>
          </p:cNvPr>
          <p:cNvSpPr/>
          <p:nvPr/>
        </p:nvSpPr>
        <p:spPr>
          <a:xfrm>
            <a:off x="326493" y="5702299"/>
            <a:ext cx="1311808" cy="860859"/>
          </a:xfrm>
          <a:prstGeom prst="rect">
            <a:avLst/>
          </a:prstGeom>
          <a:gradFill>
            <a:gsLst>
              <a:gs pos="0">
                <a:schemeClr val="accent5"/>
              </a:gs>
              <a:gs pos="100000">
                <a:schemeClr val="accent5">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dirty="0">
                <a:solidFill>
                  <a:schemeClr val="bg1"/>
                </a:solidFill>
                <a:latin typeface="Arial" panose="020B0604020202020204" pitchFamily="34" charset="0"/>
                <a:cs typeface="Arial" panose="020B0604020202020204" pitchFamily="34" charset="0"/>
              </a:rPr>
              <a:t>T</a:t>
            </a:r>
          </a:p>
        </p:txBody>
      </p:sp>
      <p:sp>
        <p:nvSpPr>
          <p:cNvPr id="4" name="Slide Number Placeholder 3">
            <a:extLst>
              <a:ext uri="{FF2B5EF4-FFF2-40B4-BE49-F238E27FC236}">
                <a16:creationId xmlns:a16="http://schemas.microsoft.com/office/drawing/2014/main" id="{EC50BF95-72C4-4478-A80F-C1EABC66C4AC}"/>
              </a:ext>
            </a:extLst>
          </p:cNvPr>
          <p:cNvSpPr>
            <a:spLocks noGrp="1"/>
          </p:cNvSpPr>
          <p:nvPr>
            <p:ph type="sldNum" sz="quarter" idx="12"/>
          </p:nvPr>
        </p:nvSpPr>
        <p:spPr/>
        <p:txBody>
          <a:bodyPr/>
          <a:lstStyle/>
          <a:p>
            <a:fld id="{C561A1FA-AF8D-40D5-924F-60D3B98E3498}" type="slidenum">
              <a:rPr lang="en-US" smtClean="0"/>
              <a:t>19</a:t>
            </a:fld>
            <a:endParaRPr lang="en-US"/>
          </a:p>
        </p:txBody>
      </p:sp>
      <p:pic>
        <p:nvPicPr>
          <p:cNvPr id="5" name="Picture 4">
            <a:extLst>
              <a:ext uri="{FF2B5EF4-FFF2-40B4-BE49-F238E27FC236}">
                <a16:creationId xmlns:a16="http://schemas.microsoft.com/office/drawing/2014/main" id="{5ACD0967-7D76-4FC7-BB28-C2FCE235F59D}"/>
              </a:ext>
            </a:extLst>
          </p:cNvPr>
          <p:cNvPicPr>
            <a:picLocks noChangeAspect="1"/>
          </p:cNvPicPr>
          <p:nvPr/>
        </p:nvPicPr>
        <p:blipFill rotWithShape="1">
          <a:blip r:embed="rId2"/>
          <a:srcRect b="3961"/>
          <a:stretch/>
        </p:blipFill>
        <p:spPr>
          <a:xfrm>
            <a:off x="1168400" y="294841"/>
            <a:ext cx="10058400" cy="6268318"/>
          </a:xfrm>
          <a:prstGeom prst="rect">
            <a:avLst/>
          </a:prstGeom>
        </p:spPr>
      </p:pic>
      <p:sp>
        <p:nvSpPr>
          <p:cNvPr id="6" name="Rectangle 5">
            <a:extLst>
              <a:ext uri="{FF2B5EF4-FFF2-40B4-BE49-F238E27FC236}">
                <a16:creationId xmlns:a16="http://schemas.microsoft.com/office/drawing/2014/main" id="{CF2F16A9-CC4A-4E06-AB03-6478AA3D8181}"/>
              </a:ext>
            </a:extLst>
          </p:cNvPr>
          <p:cNvSpPr/>
          <p:nvPr/>
        </p:nvSpPr>
        <p:spPr>
          <a:xfrm>
            <a:off x="326493" y="294842"/>
            <a:ext cx="1311808" cy="3311958"/>
          </a:xfrm>
          <a:prstGeom prst="rect">
            <a:avLst/>
          </a:prstGeom>
          <a:gradFill>
            <a:gsLst>
              <a:gs pos="0">
                <a:schemeClr val="accent6"/>
              </a:gs>
              <a:gs pos="100000">
                <a:schemeClr val="accent6">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dirty="0">
                <a:solidFill>
                  <a:schemeClr val="bg1"/>
                </a:solidFill>
                <a:latin typeface="Arial" panose="020B0604020202020204" pitchFamily="34" charset="0"/>
                <a:cs typeface="Arial" panose="020B0604020202020204" pitchFamily="34" charset="0"/>
              </a:rPr>
              <a:t>W</a:t>
            </a:r>
          </a:p>
        </p:txBody>
      </p:sp>
      <p:sp>
        <p:nvSpPr>
          <p:cNvPr id="7" name="Rectangle 6">
            <a:extLst>
              <a:ext uri="{FF2B5EF4-FFF2-40B4-BE49-F238E27FC236}">
                <a16:creationId xmlns:a16="http://schemas.microsoft.com/office/drawing/2014/main" id="{250F3E71-591D-46CD-A863-84AAAC780385}"/>
              </a:ext>
            </a:extLst>
          </p:cNvPr>
          <p:cNvSpPr/>
          <p:nvPr/>
        </p:nvSpPr>
        <p:spPr>
          <a:xfrm>
            <a:off x="326493" y="3606800"/>
            <a:ext cx="1311808" cy="2095499"/>
          </a:xfrm>
          <a:prstGeom prst="rect">
            <a:avLst/>
          </a:prstGeom>
          <a:gradFill>
            <a:gsLst>
              <a:gs pos="0">
                <a:schemeClr val="accent2"/>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dirty="0">
                <a:solidFill>
                  <a:schemeClr val="bg1"/>
                </a:solidFill>
                <a:latin typeface="Arial" panose="020B0604020202020204" pitchFamily="34" charset="0"/>
                <a:cs typeface="Arial" panose="020B0604020202020204" pitchFamily="34" charset="0"/>
              </a:rPr>
              <a:t>E</a:t>
            </a:r>
          </a:p>
        </p:txBody>
      </p:sp>
      <p:sp>
        <p:nvSpPr>
          <p:cNvPr id="10" name="Oval 9">
            <a:extLst>
              <a:ext uri="{FF2B5EF4-FFF2-40B4-BE49-F238E27FC236}">
                <a16:creationId xmlns:a16="http://schemas.microsoft.com/office/drawing/2014/main" id="{397A99ED-5FE2-4381-9508-8864239BCFC1}"/>
              </a:ext>
            </a:extLst>
          </p:cNvPr>
          <p:cNvSpPr/>
          <p:nvPr/>
        </p:nvSpPr>
        <p:spPr>
          <a:xfrm>
            <a:off x="2056978" y="146050"/>
            <a:ext cx="548640" cy="548640"/>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latin typeface="Arial" panose="020B0604020202020204" pitchFamily="34" charset="0"/>
                <a:cs typeface="Arial" panose="020B0604020202020204" pitchFamily="34" charset="0"/>
              </a:rPr>
              <a:t>M</a:t>
            </a:r>
            <a:endParaRPr lang="en-HK" b="1" dirty="0">
              <a:solidFill>
                <a:schemeClr val="accent6"/>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191F7047-301E-47D7-897B-DFEC04B299EB}"/>
              </a:ext>
            </a:extLst>
          </p:cNvPr>
          <p:cNvSpPr/>
          <p:nvPr/>
        </p:nvSpPr>
        <p:spPr>
          <a:xfrm>
            <a:off x="2056978" y="1884146"/>
            <a:ext cx="548640" cy="548640"/>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latin typeface="Arial" panose="020B0604020202020204" pitchFamily="34" charset="0"/>
                <a:cs typeface="Arial" panose="020B0604020202020204" pitchFamily="34" charset="0"/>
              </a:rPr>
              <a:t>J</a:t>
            </a:r>
            <a:endParaRPr lang="en-HK" b="1" dirty="0">
              <a:solidFill>
                <a:schemeClr val="accent6"/>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D69F7F16-9042-4606-B382-57E7B5233F17}"/>
              </a:ext>
            </a:extLst>
          </p:cNvPr>
          <p:cNvSpPr/>
          <p:nvPr/>
        </p:nvSpPr>
        <p:spPr>
          <a:xfrm>
            <a:off x="2056978" y="3774642"/>
            <a:ext cx="548640" cy="5486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2"/>
                </a:solidFill>
                <a:latin typeface="Arial" panose="020B0604020202020204" pitchFamily="34" charset="0"/>
                <a:cs typeface="Arial" panose="020B0604020202020204" pitchFamily="34" charset="0"/>
              </a:rPr>
              <a:t>HU</a:t>
            </a:r>
            <a:endParaRPr lang="en-HK" b="1" dirty="0">
              <a:solidFill>
                <a:schemeClr val="accent2"/>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AFDD1B41-0D15-4760-92BA-C200E99104D7}"/>
              </a:ext>
            </a:extLst>
          </p:cNvPr>
          <p:cNvSpPr/>
          <p:nvPr/>
        </p:nvSpPr>
        <p:spPr>
          <a:xfrm>
            <a:off x="2056978" y="4330852"/>
            <a:ext cx="548640" cy="5486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2"/>
                </a:solidFill>
                <a:latin typeface="Arial" panose="020B0604020202020204" pitchFamily="34" charset="0"/>
                <a:cs typeface="Arial" panose="020B0604020202020204" pitchFamily="34" charset="0"/>
              </a:rPr>
              <a:t>HA</a:t>
            </a:r>
            <a:endParaRPr lang="en-HK" b="1" dirty="0">
              <a:solidFill>
                <a:schemeClr val="accent2"/>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0942BEBA-D830-458C-89BD-A9672ECD5173}"/>
              </a:ext>
            </a:extLst>
          </p:cNvPr>
          <p:cNvSpPr/>
          <p:nvPr/>
        </p:nvSpPr>
        <p:spPr>
          <a:xfrm>
            <a:off x="2056978" y="4887062"/>
            <a:ext cx="548640" cy="54864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2"/>
                </a:solidFill>
                <a:latin typeface="Arial" panose="020B0604020202020204" pitchFamily="34" charset="0"/>
                <a:cs typeface="Arial" panose="020B0604020202020204" pitchFamily="34" charset="0"/>
              </a:rPr>
              <a:t>UC</a:t>
            </a:r>
            <a:endParaRPr lang="en-HK" b="1" dirty="0">
              <a:solidFill>
                <a:schemeClr val="accent2"/>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E412292-76A7-46C6-9D5F-F7A5D29DD4D4}"/>
              </a:ext>
            </a:extLst>
          </p:cNvPr>
          <p:cNvSpPr/>
          <p:nvPr/>
        </p:nvSpPr>
        <p:spPr>
          <a:xfrm>
            <a:off x="8061960" y="5346267"/>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5"/>
                </a:solidFill>
                <a:latin typeface="Arial" panose="020B0604020202020204" pitchFamily="34" charset="0"/>
                <a:cs typeface="Arial" panose="020B0604020202020204" pitchFamily="34" charset="0"/>
              </a:rPr>
              <a:t>MT</a:t>
            </a:r>
            <a:endParaRPr lang="en-HK" b="1" dirty="0">
              <a:solidFill>
                <a:schemeClr val="accent5"/>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1A1FCCCC-0E6D-4B07-84AD-765BE4857220}"/>
              </a:ext>
            </a:extLst>
          </p:cNvPr>
          <p:cNvSpPr/>
          <p:nvPr/>
        </p:nvSpPr>
        <p:spPr>
          <a:xfrm>
            <a:off x="10805160" y="5807709"/>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5"/>
                </a:solidFill>
                <a:latin typeface="Arial" panose="020B0604020202020204" pitchFamily="34" charset="0"/>
                <a:cs typeface="Arial" panose="020B0604020202020204" pitchFamily="34" charset="0"/>
              </a:rPr>
              <a:t>TF</a:t>
            </a:r>
            <a:endParaRPr lang="en-HK" b="1" dirty="0">
              <a:solidFill>
                <a:schemeClr val="accent5"/>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E0A5AA60-69EF-4D18-9C9A-F7A065AF14FB}"/>
              </a:ext>
            </a:extLst>
          </p:cNvPr>
          <p:cNvSpPr/>
          <p:nvPr/>
        </p:nvSpPr>
        <p:spPr>
          <a:xfrm>
            <a:off x="5544185" y="5906772"/>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accent5"/>
                </a:solidFill>
                <a:latin typeface="Arial" panose="020B0604020202020204" pitchFamily="34" charset="0"/>
                <a:cs typeface="Arial" panose="020B0604020202020204" pitchFamily="34" charset="0"/>
              </a:rPr>
              <a:t>CB</a:t>
            </a:r>
            <a:endParaRPr lang="en-HK" b="1" dirty="0">
              <a:solidFill>
                <a:schemeClr val="accent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69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7D4C44-4D19-4AD2-BEEE-395156B1F3BE}"/>
              </a:ext>
            </a:extLst>
          </p:cNvPr>
          <p:cNvSpPr>
            <a:spLocks noGrp="1"/>
          </p:cNvSpPr>
          <p:nvPr>
            <p:ph type="sldNum" sz="quarter" idx="12"/>
          </p:nvPr>
        </p:nvSpPr>
        <p:spPr/>
        <p:txBody>
          <a:bodyPr/>
          <a:lstStyle/>
          <a:p>
            <a:fld id="{C561A1FA-AF8D-40D5-924F-60D3B98E3498}" type="slidenum">
              <a:rPr lang="en-US" smtClean="0"/>
              <a:t>2</a:t>
            </a:fld>
            <a:endParaRPr lang="en-US"/>
          </a:p>
        </p:txBody>
      </p:sp>
      <p:graphicFrame>
        <p:nvGraphicFramePr>
          <p:cNvPr id="5" name="Table 4">
            <a:extLst>
              <a:ext uri="{FF2B5EF4-FFF2-40B4-BE49-F238E27FC236}">
                <a16:creationId xmlns:a16="http://schemas.microsoft.com/office/drawing/2014/main" id="{937C6569-F250-45B8-8F9D-D1392865A7DF}"/>
              </a:ext>
            </a:extLst>
          </p:cNvPr>
          <p:cNvGraphicFramePr>
            <a:graphicFrameLocks noGrp="1"/>
          </p:cNvGraphicFramePr>
          <p:nvPr>
            <p:extLst>
              <p:ext uri="{D42A27DB-BD31-4B8C-83A1-F6EECF244321}">
                <p14:modId xmlns:p14="http://schemas.microsoft.com/office/powerpoint/2010/main" val="1930300790"/>
              </p:ext>
            </p:extLst>
          </p:nvPr>
        </p:nvGraphicFramePr>
        <p:xfrm>
          <a:off x="838200" y="912456"/>
          <a:ext cx="10515596" cy="5516760"/>
        </p:xfrm>
        <a:graphic>
          <a:graphicData uri="http://schemas.openxmlformats.org/drawingml/2006/table">
            <a:tbl>
              <a:tblPr firstRow="1" bandRow="1">
                <a:tableStyleId>{3B4B98B0-60AC-42C2-AFA5-B58CD77FA1E5}</a:tableStyleId>
              </a:tblPr>
              <a:tblGrid>
                <a:gridCol w="874059">
                  <a:extLst>
                    <a:ext uri="{9D8B030D-6E8A-4147-A177-3AD203B41FA5}">
                      <a16:colId xmlns:a16="http://schemas.microsoft.com/office/drawing/2014/main" val="2041424021"/>
                    </a:ext>
                  </a:extLst>
                </a:gridCol>
                <a:gridCol w="788894">
                  <a:extLst>
                    <a:ext uri="{9D8B030D-6E8A-4147-A177-3AD203B41FA5}">
                      <a16:colId xmlns:a16="http://schemas.microsoft.com/office/drawing/2014/main" val="1035502337"/>
                    </a:ext>
                  </a:extLst>
                </a:gridCol>
                <a:gridCol w="2613772">
                  <a:extLst>
                    <a:ext uri="{9D8B030D-6E8A-4147-A177-3AD203B41FA5}">
                      <a16:colId xmlns:a16="http://schemas.microsoft.com/office/drawing/2014/main" val="671400112"/>
                    </a:ext>
                  </a:extLst>
                </a:gridCol>
                <a:gridCol w="3829050">
                  <a:extLst>
                    <a:ext uri="{9D8B030D-6E8A-4147-A177-3AD203B41FA5}">
                      <a16:colId xmlns:a16="http://schemas.microsoft.com/office/drawing/2014/main" val="1925646004"/>
                    </a:ext>
                  </a:extLst>
                </a:gridCol>
                <a:gridCol w="2409821">
                  <a:extLst>
                    <a:ext uri="{9D8B030D-6E8A-4147-A177-3AD203B41FA5}">
                      <a16:colId xmlns:a16="http://schemas.microsoft.com/office/drawing/2014/main" val="290507444"/>
                    </a:ext>
                  </a:extLst>
                </a:gridCol>
              </a:tblGrid>
              <a:tr h="213275">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Session</a:t>
                      </a:r>
                    </a:p>
                  </a:txBody>
                  <a:tcPr anchor="ctr"/>
                </a:tc>
                <a:tc>
                  <a:txBody>
                    <a:bodyPr/>
                    <a:lstStyle/>
                    <a:p>
                      <a:pPr marL="0" marR="0">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Date</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Topic</a:t>
                      </a:r>
                    </a:p>
                  </a:txBody>
                  <a:tcPr anchor="ct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Application &amp; Case Study</a:t>
                      </a:r>
                    </a:p>
                  </a:txBody>
                  <a:tcPr anchor="ct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In-Class Activity</a:t>
                      </a:r>
                    </a:p>
                  </a:txBody>
                  <a:tcPr anchor="ctr"/>
                </a:tc>
                <a:extLst>
                  <a:ext uri="{0D108BD9-81ED-4DB2-BD59-A6C34878D82A}">
                    <a16:rowId xmlns:a16="http://schemas.microsoft.com/office/drawing/2014/main" val="2531357674"/>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1</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Feb 1</a:t>
                      </a:r>
                    </a:p>
                  </a:txBody>
                  <a:tcPr/>
                </a:tc>
                <a:tc>
                  <a:txBody>
                    <a:bodyPr/>
                    <a:lstStyle/>
                    <a:p>
                      <a:pPr marL="228600" marR="0" lvl="0" indent="-228600">
                        <a:lnSpc>
                          <a:spcPct val="107000"/>
                        </a:lnSpc>
                        <a:spcBef>
                          <a:spcPts val="0"/>
                        </a:spcBef>
                        <a:spcAft>
                          <a:spcPts val="0"/>
                        </a:spcAft>
                        <a:buFont typeface="Times New Roman" panose="02020603050405020304" pitchFamily="18" charset="0"/>
                        <a:buChar char="–"/>
                      </a:pPr>
                      <a:r>
                        <a:rPr lang="en-US" sz="1000" dirty="0">
                          <a:effectLst/>
                          <a:latin typeface="Arial" panose="020B0604020202020204" pitchFamily="34" charset="0"/>
                          <a:cs typeface="Arial" panose="020B0604020202020204" pitchFamily="34" charset="0"/>
                        </a:rPr>
                        <a:t>History and Overview of Artificial Intelligence</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Google Experiments: Draw!</a:t>
                      </a:r>
                      <a:endParaRPr lang="en-US" sz="1000" kern="1200" dirty="0">
                        <a:solidFill>
                          <a:srgbClr val="FF0000"/>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val="4237655727"/>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2</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Feb 15</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Supervised &amp; Unsupervised Learning</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Classification vs. Regression</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Google Experiments: Vision Sensing</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Case study: </a:t>
                      </a:r>
                      <a:r>
                        <a:rPr lang="en-US" sz="1000" kern="1200" dirty="0" err="1">
                          <a:solidFill>
                            <a:schemeClr val="tx1"/>
                          </a:solidFill>
                          <a:effectLst/>
                          <a:latin typeface="Arial" panose="020B0604020202020204" pitchFamily="34" charset="0"/>
                          <a:ea typeface="+mn-ea"/>
                          <a:cs typeface="Arial" panose="020B0604020202020204" pitchFamily="34" charset="0"/>
                        </a:rPr>
                        <a:t>HireVue</a:t>
                      </a:r>
                      <a:r>
                        <a:rPr lang="en-US" sz="1000" kern="1200" dirty="0">
                          <a:solidFill>
                            <a:schemeClr val="tx1"/>
                          </a:solidFill>
                          <a:effectLst/>
                          <a:latin typeface="Arial" panose="020B0604020202020204" pitchFamily="34" charset="0"/>
                          <a:ea typeface="+mn-ea"/>
                          <a:cs typeface="Arial" panose="020B0604020202020204" pitchFamily="34" charset="0"/>
                        </a:rPr>
                        <a:t> (Video Analytics for Recruitment)</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Class survey and group formation</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val="1256450735"/>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3</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Feb 22</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rgbClr val="0033D6"/>
                          </a:solidFill>
                          <a:effectLst/>
                          <a:latin typeface="Arial" panose="020B0604020202020204" pitchFamily="34" charset="0"/>
                          <a:ea typeface="+mn-ea"/>
                          <a:cs typeface="Arial" panose="020B0604020202020204" pitchFamily="34" charset="0"/>
                        </a:rPr>
                        <a:t>Regression &amp; Classification</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rgbClr val="0033D6"/>
                          </a:solidFill>
                          <a:effectLst/>
                          <a:latin typeface="Arial" panose="020B0604020202020204" pitchFamily="34" charset="0"/>
                          <a:ea typeface="+mn-ea"/>
                          <a:cs typeface="Arial" panose="020B0604020202020204" pitchFamily="34" charset="0"/>
                        </a:rPr>
                        <a:t>Model Assessment and Selection</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rgbClr val="0033D6"/>
                          </a:solidFill>
                          <a:effectLst/>
                          <a:latin typeface="Arial" panose="020B0604020202020204" pitchFamily="34" charset="0"/>
                          <a:ea typeface="+mn-ea"/>
                          <a:cs typeface="Arial" panose="020B0604020202020204" pitchFamily="34" charset="0"/>
                        </a:rPr>
                        <a:t>Speaker: Katrina Fong</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study: </a:t>
                      </a:r>
                      <a:r>
                        <a:rPr lang="en-US" sz="1000" kern="1200" dirty="0" err="1">
                          <a:solidFill>
                            <a:schemeClr val="tx1"/>
                          </a:solidFill>
                          <a:effectLst/>
                          <a:latin typeface="Arial" panose="020B0604020202020204" pitchFamily="34" charset="0"/>
                          <a:ea typeface="+mn-ea"/>
                          <a:cs typeface="Arial" panose="020B0604020202020204" pitchFamily="34" charset="0"/>
                        </a:rPr>
                        <a:t>WorkFusion</a:t>
                      </a:r>
                      <a:r>
                        <a:rPr lang="en-US" sz="1000" kern="1200" dirty="0">
                          <a:solidFill>
                            <a:schemeClr val="tx1"/>
                          </a:solidFill>
                          <a:effectLst/>
                          <a:latin typeface="Arial" panose="020B0604020202020204" pitchFamily="34" charset="0"/>
                          <a:ea typeface="+mn-ea"/>
                          <a:cs typeface="Arial" panose="020B0604020202020204" pitchFamily="34" charset="0"/>
                        </a:rPr>
                        <a:t> (Robotic Process Automation)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val="2675342823"/>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4</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Mar 1</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Neural Network Basics</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err="1">
                          <a:solidFill>
                            <a:schemeClr val="tx1"/>
                          </a:solidFill>
                          <a:effectLst/>
                          <a:latin typeface="Arial" panose="020B0604020202020204" pitchFamily="34" charset="0"/>
                          <a:ea typeface="+mn-ea"/>
                          <a:cs typeface="Arial" panose="020B0604020202020204" pitchFamily="34" charset="0"/>
                        </a:rPr>
                        <a:t>Perceptrons</a:t>
                      </a:r>
                      <a:endParaRPr lang="en-US" sz="100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Credit analysis</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study: Clover (Temporal Unfolding)</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val="2731903015"/>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5</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Mar 8</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Deep Learning</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Hyperparameter Optimization &amp; Tuning</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TensorFlow Neural Network Playground</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val="921069405"/>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6</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Mar 15</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Practitioners’ Perspectives</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Independent Consultation for Projects</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err="1">
                          <a:solidFill>
                            <a:schemeClr val="tx1"/>
                          </a:solidFill>
                          <a:effectLst/>
                          <a:latin typeface="Arial" panose="020B0604020202020204" pitchFamily="34" charset="0"/>
                          <a:ea typeface="+mn-ea"/>
                          <a:cs typeface="Arial" panose="020B0604020202020204" pitchFamily="34" charset="0"/>
                        </a:rPr>
                        <a:t>Slido</a:t>
                      </a:r>
                      <a:r>
                        <a:rPr lang="en-US" sz="1000" kern="1200" dirty="0">
                          <a:solidFill>
                            <a:schemeClr val="tx1"/>
                          </a:solidFill>
                          <a:effectLst/>
                          <a:latin typeface="Arial" panose="020B0604020202020204" pitchFamily="34" charset="0"/>
                          <a:ea typeface="+mn-ea"/>
                          <a:cs typeface="Arial" panose="020B0604020202020204" pitchFamily="34" charset="0"/>
                        </a:rPr>
                        <a:t> Q&amp;A</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Sharing from researchers and industry professionals</a:t>
                      </a:r>
                    </a:p>
                  </a:txBody>
                  <a:tcPr/>
                </a:tc>
                <a:extLst>
                  <a:ext uri="{0D108BD9-81ED-4DB2-BD59-A6C34878D82A}">
                    <a16:rowId xmlns:a16="http://schemas.microsoft.com/office/drawing/2014/main" val="345274536"/>
                  </a:ext>
                </a:extLst>
              </a:tr>
              <a:tr h="356611">
                <a:tc>
                  <a:txBody>
                    <a:bodyPr/>
                    <a:lstStyle/>
                    <a:p>
                      <a:pPr marL="0" marR="0" algn="ctr">
                        <a:lnSpc>
                          <a:spcPct val="107000"/>
                        </a:lnSpc>
                        <a:spcBef>
                          <a:spcPts val="0"/>
                        </a:spcBef>
                        <a:spcAft>
                          <a:spcPts val="0"/>
                        </a:spcAft>
                      </a:pPr>
                      <a:r>
                        <a:rPr lang="en-US" sz="1000">
                          <a:effectLst/>
                          <a:latin typeface="Arial" panose="020B0604020202020204" pitchFamily="34" charset="0"/>
                          <a:cs typeface="Arial" panose="020B0604020202020204" pitchFamily="34" charset="0"/>
                        </a:rPr>
                        <a:t>7</a:t>
                      </a:r>
                      <a:endParaRPr lang="en-US" sz="100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Mar 22</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Recurrent Neural Network (RNN)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Natural language processing</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study: Deep Instinct (Cybersecurity)</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Speaker: Mr. Jeffrey Hui</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Word2Vec</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val="2162657257"/>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cs typeface="Arial" panose="020B0604020202020204" pitchFamily="34" charset="0"/>
                        </a:rPr>
                        <a:t>8</a:t>
                      </a:r>
                      <a:endParaRPr lang="en-US" sz="1000" dirty="0">
                        <a:effectLst/>
                        <a:latin typeface="Arial" panose="020B060402020202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Mar 29</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Convolutional Neural Network (CNN)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Google Image Recognition</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study: </a:t>
                      </a:r>
                      <a:r>
                        <a:rPr lang="en-US" sz="1000" kern="1200" dirty="0" err="1">
                          <a:solidFill>
                            <a:schemeClr val="tx1"/>
                          </a:solidFill>
                          <a:effectLst/>
                          <a:latin typeface="Arial" panose="020B0604020202020204" pitchFamily="34" charset="0"/>
                          <a:ea typeface="+mn-ea"/>
                          <a:cs typeface="Arial" panose="020B0604020202020204" pitchFamily="34" charset="0"/>
                        </a:rPr>
                        <a:t>SenseTime</a:t>
                      </a:r>
                      <a:r>
                        <a:rPr lang="en-US" sz="1000" kern="1200" dirty="0">
                          <a:solidFill>
                            <a:schemeClr val="tx1"/>
                          </a:solidFill>
                          <a:effectLst/>
                          <a:latin typeface="Arial" panose="020B0604020202020204" pitchFamily="34" charset="0"/>
                          <a:ea typeface="+mn-ea"/>
                          <a:cs typeface="Arial" panose="020B0604020202020204" pitchFamily="34" charset="0"/>
                        </a:rPr>
                        <a:t> (Computer Vision)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3D Visualization of CNN</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val="2208520592"/>
                  </a:ext>
                </a:extLst>
              </a:tr>
              <a:tr h="213275">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9</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Apr 12</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Reinforcement Learning</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study: </a:t>
                      </a:r>
                      <a:r>
                        <a:rPr lang="en-US" sz="1000" kern="1200" dirty="0" err="1">
                          <a:solidFill>
                            <a:schemeClr val="tx1"/>
                          </a:solidFill>
                          <a:effectLst/>
                          <a:latin typeface="Arial" panose="020B0604020202020204" pitchFamily="34" charset="0"/>
                          <a:ea typeface="+mn-ea"/>
                          <a:cs typeface="Arial" panose="020B0604020202020204" pitchFamily="34" charset="0"/>
                        </a:rPr>
                        <a:t>Osaro</a:t>
                      </a:r>
                      <a:r>
                        <a:rPr lang="en-US" sz="1000" kern="1200" dirty="0">
                          <a:solidFill>
                            <a:schemeClr val="tx1"/>
                          </a:solidFill>
                          <a:effectLst/>
                          <a:latin typeface="Arial" panose="020B0604020202020204" pitchFamily="34" charset="0"/>
                          <a:ea typeface="+mn-ea"/>
                          <a:cs typeface="Arial" panose="020B0604020202020204" pitchFamily="34" charset="0"/>
                        </a:rPr>
                        <a:t> (Robotics), Ascent (Autonomous Driving)</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val="3556150669"/>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10</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Apr 26</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Midterm Exam</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Independent Consultation for Projects</a:t>
                      </a:r>
                    </a:p>
                  </a:txBody>
                  <a:tcPr/>
                </a:tc>
                <a:tc>
                  <a:txBody>
                    <a:bodyPr/>
                    <a:lstStyle/>
                    <a:p>
                      <a:pPr marL="0" marR="0" lvl="0" indent="0" algn="l" defTabSz="914400" rtl="0" eaLnBrk="1" fontAlgn="auto" latinLnBrk="0" hangingPunct="1">
                        <a:lnSpc>
                          <a:spcPct val="107000"/>
                        </a:lnSpc>
                        <a:spcBef>
                          <a:spcPts val="0"/>
                        </a:spcBef>
                        <a:spcAft>
                          <a:spcPts val="0"/>
                        </a:spcAft>
                        <a:buClrTx/>
                        <a:buSzTx/>
                        <a:buFont typeface="Times New Roman" panose="02020603050405020304" pitchFamily="18" charset="0"/>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TBA</a:t>
                      </a:r>
                    </a:p>
                  </a:txBody>
                  <a:tcPr/>
                </a:tc>
                <a:extLst>
                  <a:ext uri="{0D108BD9-81ED-4DB2-BD59-A6C34878D82A}">
                    <a16:rowId xmlns:a16="http://schemas.microsoft.com/office/drawing/2014/main" val="1214362688"/>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11</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May 3</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Recent Advances &amp; Applications of AI</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Catalysts &amp; Enablers of AI</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Recap of concepts</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studies: </a:t>
                      </a:r>
                      <a:r>
                        <a:rPr lang="en-US" sz="1000" kern="1200" dirty="0" err="1">
                          <a:solidFill>
                            <a:schemeClr val="tx1"/>
                          </a:solidFill>
                          <a:effectLst/>
                          <a:latin typeface="Arial" panose="020B0604020202020204" pitchFamily="34" charset="0"/>
                          <a:ea typeface="+mn-ea"/>
                          <a:cs typeface="Arial" panose="020B0604020202020204" pitchFamily="34" charset="0"/>
                        </a:rPr>
                        <a:t>Airobotics</a:t>
                      </a:r>
                      <a:r>
                        <a:rPr lang="en-US" sz="1000" kern="1200" dirty="0">
                          <a:solidFill>
                            <a:schemeClr val="tx1"/>
                          </a:solidFill>
                          <a:effectLst/>
                          <a:latin typeface="Arial" panose="020B0604020202020204" pitchFamily="34" charset="0"/>
                          <a:ea typeface="+mn-ea"/>
                          <a:cs typeface="Arial" panose="020B0604020202020204" pitchFamily="34" charset="0"/>
                        </a:rPr>
                        <a:t> (Drones), </a:t>
                      </a:r>
                      <a:r>
                        <a:rPr lang="en-US" sz="1000" kern="1200" dirty="0" err="1">
                          <a:solidFill>
                            <a:schemeClr val="tx1"/>
                          </a:solidFill>
                          <a:effectLst/>
                          <a:latin typeface="Arial" panose="020B0604020202020204" pitchFamily="34" charset="0"/>
                          <a:ea typeface="+mn-ea"/>
                          <a:cs typeface="Arial" panose="020B0604020202020204" pitchFamily="34" charset="0"/>
                        </a:rPr>
                        <a:t>Cornami</a:t>
                      </a:r>
                      <a:r>
                        <a:rPr lang="en-US" sz="1000" kern="1200" dirty="0">
                          <a:solidFill>
                            <a:schemeClr val="tx1"/>
                          </a:solidFill>
                          <a:effectLst/>
                          <a:latin typeface="Arial" panose="020B0604020202020204" pitchFamily="34" charset="0"/>
                          <a:ea typeface="+mn-ea"/>
                          <a:cs typeface="Arial" panose="020B0604020202020204" pitchFamily="34" charset="0"/>
                        </a:rPr>
                        <a:t> (AI Chip)</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Kahoot</a:t>
                      </a:r>
                    </a:p>
                  </a:txBody>
                  <a:tcPr/>
                </a:tc>
                <a:extLst>
                  <a:ext uri="{0D108BD9-81ED-4DB2-BD59-A6C34878D82A}">
                    <a16:rowId xmlns:a16="http://schemas.microsoft.com/office/drawing/2014/main" val="3357220880"/>
                  </a:ext>
                </a:extLst>
              </a:tr>
              <a:tr h="356611">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12</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May 10</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Frontiers of AI</a:t>
                      </a:r>
                    </a:p>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Challenges in AI Commercialization</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Recap of concepts</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Case studies: </a:t>
                      </a:r>
                      <a:r>
                        <a:rPr lang="en-US" sz="1000" kern="1200" dirty="0" err="1">
                          <a:solidFill>
                            <a:schemeClr val="tx1"/>
                          </a:solidFill>
                          <a:effectLst/>
                          <a:latin typeface="Arial" panose="020B0604020202020204" pitchFamily="34" charset="0"/>
                          <a:ea typeface="+mn-ea"/>
                          <a:cs typeface="Arial" panose="020B0604020202020204" pitchFamily="34" charset="0"/>
                        </a:rPr>
                        <a:t>Prophesee</a:t>
                      </a:r>
                      <a:r>
                        <a:rPr lang="en-US" sz="1000" kern="1200" dirty="0">
                          <a:solidFill>
                            <a:schemeClr val="tx1"/>
                          </a:solidFill>
                          <a:effectLst/>
                          <a:latin typeface="Arial" panose="020B0604020202020204" pitchFamily="34" charset="0"/>
                          <a:ea typeface="+mn-ea"/>
                          <a:cs typeface="Arial" panose="020B0604020202020204" pitchFamily="34" charset="0"/>
                        </a:rPr>
                        <a:t> (Computer Vision), Prowler (AGI)</a:t>
                      </a:r>
                    </a:p>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Speaker: Mr. Christopher Lee</a:t>
                      </a:r>
                    </a:p>
                  </a:txBody>
                  <a:tcP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000" kern="1200" dirty="0">
                          <a:solidFill>
                            <a:schemeClr val="tx1"/>
                          </a:solidFill>
                          <a:effectLst/>
                          <a:latin typeface="Arial" panose="020B0604020202020204" pitchFamily="34" charset="0"/>
                          <a:ea typeface="+mn-ea"/>
                          <a:cs typeface="Arial" panose="020B0604020202020204" pitchFamily="34" charset="0"/>
                        </a:rPr>
                        <a:t>Review of Neural Ordinary Differential Equations (NIPS 2018)</a:t>
                      </a:r>
                    </a:p>
                  </a:txBody>
                  <a:tcPr/>
                </a:tc>
                <a:extLst>
                  <a:ext uri="{0D108BD9-81ED-4DB2-BD59-A6C34878D82A}">
                    <a16:rowId xmlns:a16="http://schemas.microsoft.com/office/drawing/2014/main" val="834868584"/>
                  </a:ext>
                </a:extLst>
              </a:tr>
              <a:tr h="213275">
                <a:tc>
                  <a:txBody>
                    <a:bodyPr/>
                    <a:lstStyle/>
                    <a:p>
                      <a:pPr marL="0" marR="0" algn="ctr">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13</a:t>
                      </a:r>
                    </a:p>
                  </a:txBody>
                  <a:tcPr/>
                </a:tc>
                <a:tc>
                  <a:txBody>
                    <a:bodyPr/>
                    <a:lstStyle/>
                    <a:p>
                      <a:pPr marL="0" marR="0">
                        <a:lnSpc>
                          <a:spcPct val="107000"/>
                        </a:lnSpc>
                        <a:spcBef>
                          <a:spcPts val="0"/>
                        </a:spcBef>
                        <a:spcAft>
                          <a:spcPts val="0"/>
                        </a:spcAft>
                      </a:pPr>
                      <a:r>
                        <a:rPr lang="en-US" sz="1000" dirty="0">
                          <a:effectLst/>
                          <a:latin typeface="Arial" panose="020B0604020202020204" pitchFamily="34" charset="0"/>
                          <a:ea typeface="DengXian" panose="02010600030101010101" pitchFamily="2" charset="-122"/>
                          <a:cs typeface="Arial" panose="020B0604020202020204" pitchFamily="34" charset="0"/>
                        </a:rPr>
                        <a:t>May 17</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Synthesis &amp; Outlook</a:t>
                      </a: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endParaRPr lang="en-US" sz="1000" kern="1200" dirty="0">
                        <a:solidFill>
                          <a:schemeClr val="tx1"/>
                        </a:solidFill>
                        <a:effectLst/>
                        <a:latin typeface="Arial" panose="020B0604020202020204" pitchFamily="34" charset="0"/>
                        <a:ea typeface="+mn-ea"/>
                        <a:cs typeface="Arial" panose="020B0604020202020204" pitchFamily="34" charset="0"/>
                      </a:endParaRPr>
                    </a:p>
                  </a:txBody>
                  <a:tcP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000" kern="1200" dirty="0">
                          <a:solidFill>
                            <a:schemeClr val="tx1"/>
                          </a:solidFill>
                          <a:effectLst/>
                          <a:latin typeface="Arial" panose="020B0604020202020204" pitchFamily="34" charset="0"/>
                          <a:ea typeface="+mn-ea"/>
                          <a:cs typeface="Arial" panose="020B0604020202020204" pitchFamily="34" charset="0"/>
                        </a:rPr>
                        <a:t>Final presentations (details TBD)</a:t>
                      </a:r>
                    </a:p>
                  </a:txBody>
                  <a:tcPr/>
                </a:tc>
                <a:extLst>
                  <a:ext uri="{0D108BD9-81ED-4DB2-BD59-A6C34878D82A}">
                    <a16:rowId xmlns:a16="http://schemas.microsoft.com/office/drawing/2014/main" val="524389933"/>
                  </a:ext>
                </a:extLst>
              </a:tr>
            </a:tbl>
          </a:graphicData>
        </a:graphic>
      </p:graphicFrame>
      <p:sp>
        <p:nvSpPr>
          <p:cNvPr id="6" name="TextBox 5">
            <a:extLst>
              <a:ext uri="{FF2B5EF4-FFF2-40B4-BE49-F238E27FC236}">
                <a16:creationId xmlns:a16="http://schemas.microsoft.com/office/drawing/2014/main" id="{30952D4F-F10D-4657-A085-E8EEE6E3A4FD}"/>
              </a:ext>
            </a:extLst>
          </p:cNvPr>
          <p:cNvSpPr txBox="1"/>
          <p:nvPr/>
        </p:nvSpPr>
        <p:spPr>
          <a:xfrm>
            <a:off x="838200" y="6429216"/>
            <a:ext cx="10515596" cy="246221"/>
          </a:xfrm>
          <a:prstGeom prst="rect">
            <a:avLst/>
          </a:prstGeom>
          <a:noFill/>
        </p:spPr>
        <p:txBody>
          <a:bodyPr wrap="square" lIns="0" rtlCol="0">
            <a:spAutoFit/>
          </a:bodyPr>
          <a:lstStyle/>
          <a:p>
            <a:r>
              <a:rPr lang="en-US" sz="1000" dirty="0">
                <a:latin typeface="Arial" panose="020B0604020202020204" pitchFamily="34" charset="0"/>
                <a:cs typeface="Arial" panose="020B0604020202020204" pitchFamily="34" charset="0"/>
              </a:rPr>
              <a:t>Note: Details may change depending on class progress, development of relevant technologies, as well as information and feedback from students’ surveys.</a:t>
            </a:r>
          </a:p>
        </p:txBody>
      </p:sp>
      <p:sp>
        <p:nvSpPr>
          <p:cNvPr id="2" name="Rectangle 1">
            <a:extLst>
              <a:ext uri="{FF2B5EF4-FFF2-40B4-BE49-F238E27FC236}">
                <a16:creationId xmlns:a16="http://schemas.microsoft.com/office/drawing/2014/main" id="{8054DB7D-1140-4899-AFBB-31EF8117B8EF}"/>
              </a:ext>
            </a:extLst>
          </p:cNvPr>
          <p:cNvSpPr/>
          <p:nvPr/>
        </p:nvSpPr>
        <p:spPr>
          <a:xfrm>
            <a:off x="838200" y="600910"/>
            <a:ext cx="10515596" cy="31154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Course Schedule</a:t>
            </a:r>
            <a:endParaRPr lang="en-HK"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960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ABA9F-95D9-4062-A23F-205DD822AD59}"/>
              </a:ext>
            </a:extLst>
          </p:cNvPr>
          <p:cNvSpPr/>
          <p:nvPr/>
        </p:nvSpPr>
        <p:spPr>
          <a:xfrm>
            <a:off x="326493" y="5702299"/>
            <a:ext cx="1311808" cy="860859"/>
          </a:xfrm>
          <a:prstGeom prst="rect">
            <a:avLst/>
          </a:prstGeom>
          <a:gradFill>
            <a:gsLst>
              <a:gs pos="0">
                <a:schemeClr val="accent5"/>
              </a:gs>
              <a:gs pos="100000">
                <a:schemeClr val="accent5">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dirty="0">
                <a:solidFill>
                  <a:schemeClr val="bg1"/>
                </a:solidFill>
                <a:latin typeface="Arial" panose="020B0604020202020204" pitchFamily="34" charset="0"/>
                <a:cs typeface="Arial" panose="020B0604020202020204" pitchFamily="34" charset="0"/>
              </a:rPr>
              <a:t>T</a:t>
            </a:r>
          </a:p>
        </p:txBody>
      </p:sp>
      <p:sp>
        <p:nvSpPr>
          <p:cNvPr id="4" name="Slide Number Placeholder 3">
            <a:extLst>
              <a:ext uri="{FF2B5EF4-FFF2-40B4-BE49-F238E27FC236}">
                <a16:creationId xmlns:a16="http://schemas.microsoft.com/office/drawing/2014/main" id="{EC50BF95-72C4-4478-A80F-C1EABC66C4AC}"/>
              </a:ext>
            </a:extLst>
          </p:cNvPr>
          <p:cNvSpPr>
            <a:spLocks noGrp="1"/>
          </p:cNvSpPr>
          <p:nvPr>
            <p:ph type="sldNum" sz="quarter" idx="12"/>
          </p:nvPr>
        </p:nvSpPr>
        <p:spPr/>
        <p:txBody>
          <a:bodyPr/>
          <a:lstStyle/>
          <a:p>
            <a:fld id="{C561A1FA-AF8D-40D5-924F-60D3B98E3498}" type="slidenum">
              <a:rPr lang="en-US" smtClean="0"/>
              <a:t>20</a:t>
            </a:fld>
            <a:endParaRPr lang="en-US"/>
          </a:p>
        </p:txBody>
      </p:sp>
      <p:pic>
        <p:nvPicPr>
          <p:cNvPr id="5" name="Picture 4">
            <a:extLst>
              <a:ext uri="{FF2B5EF4-FFF2-40B4-BE49-F238E27FC236}">
                <a16:creationId xmlns:a16="http://schemas.microsoft.com/office/drawing/2014/main" id="{5ACD0967-7D76-4FC7-BB28-C2FCE235F59D}"/>
              </a:ext>
            </a:extLst>
          </p:cNvPr>
          <p:cNvPicPr>
            <a:picLocks noChangeAspect="1"/>
          </p:cNvPicPr>
          <p:nvPr/>
        </p:nvPicPr>
        <p:blipFill rotWithShape="1">
          <a:blip r:embed="rId2"/>
          <a:srcRect b="3961"/>
          <a:stretch/>
        </p:blipFill>
        <p:spPr>
          <a:xfrm>
            <a:off x="1168400" y="294841"/>
            <a:ext cx="10058400" cy="6268318"/>
          </a:xfrm>
          <a:prstGeom prst="rect">
            <a:avLst/>
          </a:prstGeom>
        </p:spPr>
      </p:pic>
      <p:sp>
        <p:nvSpPr>
          <p:cNvPr id="6" name="Rectangle 5">
            <a:extLst>
              <a:ext uri="{FF2B5EF4-FFF2-40B4-BE49-F238E27FC236}">
                <a16:creationId xmlns:a16="http://schemas.microsoft.com/office/drawing/2014/main" id="{CF2F16A9-CC4A-4E06-AB03-6478AA3D8181}"/>
              </a:ext>
            </a:extLst>
          </p:cNvPr>
          <p:cNvSpPr/>
          <p:nvPr/>
        </p:nvSpPr>
        <p:spPr>
          <a:xfrm>
            <a:off x="326493" y="294842"/>
            <a:ext cx="1311808" cy="3311958"/>
          </a:xfrm>
          <a:prstGeom prst="rect">
            <a:avLst/>
          </a:prstGeom>
          <a:gradFill>
            <a:gsLst>
              <a:gs pos="0">
                <a:schemeClr val="accent6"/>
              </a:gs>
              <a:gs pos="100000">
                <a:schemeClr val="accent6">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dirty="0">
                <a:solidFill>
                  <a:schemeClr val="bg1"/>
                </a:solidFill>
                <a:latin typeface="Arial" panose="020B0604020202020204" pitchFamily="34" charset="0"/>
                <a:cs typeface="Arial" panose="020B0604020202020204" pitchFamily="34" charset="0"/>
              </a:rPr>
              <a:t>W</a:t>
            </a:r>
          </a:p>
        </p:txBody>
      </p:sp>
      <p:sp>
        <p:nvSpPr>
          <p:cNvPr id="7" name="Rectangle 6">
            <a:extLst>
              <a:ext uri="{FF2B5EF4-FFF2-40B4-BE49-F238E27FC236}">
                <a16:creationId xmlns:a16="http://schemas.microsoft.com/office/drawing/2014/main" id="{250F3E71-591D-46CD-A863-84AAAC780385}"/>
              </a:ext>
            </a:extLst>
          </p:cNvPr>
          <p:cNvSpPr/>
          <p:nvPr/>
        </p:nvSpPr>
        <p:spPr>
          <a:xfrm>
            <a:off x="326493" y="3606800"/>
            <a:ext cx="1311808" cy="2095499"/>
          </a:xfrm>
          <a:prstGeom prst="rect">
            <a:avLst/>
          </a:prstGeom>
          <a:gradFill>
            <a:gsLst>
              <a:gs pos="0">
                <a:schemeClr val="accent2"/>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dirty="0">
                <a:solidFill>
                  <a:schemeClr val="bg1"/>
                </a:solidFill>
                <a:latin typeface="Arial" panose="020B0604020202020204" pitchFamily="34" charset="0"/>
                <a:cs typeface="Arial" panose="020B0604020202020204" pitchFamily="34" charset="0"/>
              </a:rPr>
              <a:t>E</a:t>
            </a:r>
          </a:p>
        </p:txBody>
      </p:sp>
      <p:sp>
        <p:nvSpPr>
          <p:cNvPr id="16" name="Oval 15">
            <a:extLst>
              <a:ext uri="{FF2B5EF4-FFF2-40B4-BE49-F238E27FC236}">
                <a16:creationId xmlns:a16="http://schemas.microsoft.com/office/drawing/2014/main" id="{1A1FCCCC-0E6D-4B07-84AD-765BE4857220}"/>
              </a:ext>
            </a:extLst>
          </p:cNvPr>
          <p:cNvSpPr/>
          <p:nvPr/>
        </p:nvSpPr>
        <p:spPr>
          <a:xfrm>
            <a:off x="6946490" y="4580809"/>
            <a:ext cx="1605116" cy="442246"/>
          </a:xfrm>
          <a:prstGeom prst="ellipse">
            <a:avLst/>
          </a:prstGeom>
          <a:noFill/>
          <a:ln w="3810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HK" b="1" dirty="0">
              <a:solidFill>
                <a:schemeClr val="accent5"/>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4C529D16-CCEC-48F9-A80F-9197D2B84CAB}"/>
              </a:ext>
            </a:extLst>
          </p:cNvPr>
          <p:cNvSpPr/>
          <p:nvPr/>
        </p:nvSpPr>
        <p:spPr>
          <a:xfrm>
            <a:off x="8440992" y="4064845"/>
            <a:ext cx="1605116" cy="442246"/>
          </a:xfrm>
          <a:prstGeom prst="ellipse">
            <a:avLst/>
          </a:prstGeom>
          <a:noFill/>
          <a:ln w="3810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HK" b="1" dirty="0">
              <a:solidFill>
                <a:schemeClr val="accent5"/>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20387122-239C-47B5-B7AC-7D39BB609771}"/>
              </a:ext>
            </a:extLst>
          </p:cNvPr>
          <p:cNvSpPr/>
          <p:nvPr/>
        </p:nvSpPr>
        <p:spPr>
          <a:xfrm>
            <a:off x="8814618" y="2389212"/>
            <a:ext cx="1605116" cy="442246"/>
          </a:xfrm>
          <a:prstGeom prst="ellipse">
            <a:avLst/>
          </a:prstGeom>
          <a:noFill/>
          <a:ln w="3810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HK" b="1" dirty="0">
              <a:solidFill>
                <a:schemeClr val="accent5"/>
              </a:solidFill>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325CD66A-4EF7-4C2B-87D2-DC3284B19C5A}"/>
              </a:ext>
            </a:extLst>
          </p:cNvPr>
          <p:cNvCxnSpPr>
            <a:stCxn id="19" idx="4"/>
            <a:endCxn id="18" idx="0"/>
          </p:cNvCxnSpPr>
          <p:nvPr/>
        </p:nvCxnSpPr>
        <p:spPr>
          <a:xfrm flipH="1">
            <a:off x="9243550" y="2831458"/>
            <a:ext cx="373626" cy="1233387"/>
          </a:xfrm>
          <a:prstGeom prst="line">
            <a:avLst/>
          </a:prstGeom>
          <a:noFill/>
          <a:ln w="3810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0039B334-4964-4386-970F-4BA0D00BD208}"/>
              </a:ext>
            </a:extLst>
          </p:cNvPr>
          <p:cNvCxnSpPr>
            <a:cxnSpLocks/>
            <a:stCxn id="16" idx="7"/>
            <a:endCxn id="18" idx="3"/>
          </p:cNvCxnSpPr>
          <p:nvPr/>
        </p:nvCxnSpPr>
        <p:spPr>
          <a:xfrm flipV="1">
            <a:off x="8316542" y="4442326"/>
            <a:ext cx="359514" cy="203248"/>
          </a:xfrm>
          <a:prstGeom prst="line">
            <a:avLst/>
          </a:prstGeom>
          <a:noFill/>
          <a:ln w="3810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5CA84667-D9EF-4C9A-B940-72196C879C15}"/>
              </a:ext>
            </a:extLst>
          </p:cNvPr>
          <p:cNvCxnSpPr>
            <a:stCxn id="19" idx="0"/>
            <a:endCxn id="5" idx="0"/>
          </p:cNvCxnSpPr>
          <p:nvPr/>
        </p:nvCxnSpPr>
        <p:spPr>
          <a:xfrm flipH="1" flipV="1">
            <a:off x="6197600" y="294841"/>
            <a:ext cx="3419576" cy="2094371"/>
          </a:xfrm>
          <a:prstGeom prst="line">
            <a:avLst/>
          </a:prstGeom>
          <a:noFill/>
          <a:ln w="3810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15C04567-2F60-4E6A-A78F-B2D52E0F997C}"/>
              </a:ext>
            </a:extLst>
          </p:cNvPr>
          <p:cNvCxnSpPr>
            <a:cxnSpLocks/>
            <a:stCxn id="19" idx="6"/>
            <a:endCxn id="27" idx="1"/>
          </p:cNvCxnSpPr>
          <p:nvPr/>
        </p:nvCxnSpPr>
        <p:spPr>
          <a:xfrm>
            <a:off x="10419734" y="2610335"/>
            <a:ext cx="887184" cy="0"/>
          </a:xfrm>
          <a:prstGeom prst="line">
            <a:avLst/>
          </a:prstGeom>
          <a:noFill/>
          <a:ln w="3810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52F90181-9163-4FE6-9E3F-9859930FEE86}"/>
              </a:ext>
            </a:extLst>
          </p:cNvPr>
          <p:cNvSpPr txBox="1"/>
          <p:nvPr/>
        </p:nvSpPr>
        <p:spPr>
          <a:xfrm>
            <a:off x="11306918" y="2425669"/>
            <a:ext cx="697627" cy="369332"/>
          </a:xfrm>
          <a:prstGeom prst="rect">
            <a:avLst/>
          </a:prstGeom>
          <a:noFill/>
        </p:spPr>
        <p:txBody>
          <a:bodyPr wrap="none" rtlCol="0">
            <a:spAutoFit/>
          </a:bodyPr>
          <a:lstStyle/>
          <a:p>
            <a:r>
              <a:rPr lang="en-US" b="1" dirty="0">
                <a:solidFill>
                  <a:srgbClr val="0033D6"/>
                </a:solidFill>
                <a:latin typeface="Arial" panose="020B0604020202020204" pitchFamily="34" charset="0"/>
                <a:cs typeface="Arial" panose="020B0604020202020204" pitchFamily="34" charset="0"/>
              </a:rPr>
              <a:t>CDO</a:t>
            </a:r>
            <a:endParaRPr lang="en-HK" b="1" dirty="0">
              <a:solidFill>
                <a:srgbClr val="0033D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6499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C091A-1930-48B9-857F-6ABBFD11EAD6}"/>
              </a:ext>
            </a:extLst>
          </p:cNvPr>
          <p:cNvPicPr>
            <a:picLocks noChangeAspect="1"/>
          </p:cNvPicPr>
          <p:nvPr/>
        </p:nvPicPr>
        <p:blipFill>
          <a:blip r:embed="rId3"/>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D403095E-CF79-492F-B5E0-2DC3C189C42B}"/>
              </a:ext>
            </a:extLst>
          </p:cNvPr>
          <p:cNvSpPr>
            <a:spLocks noGrp="1"/>
          </p:cNvSpPr>
          <p:nvPr>
            <p:ph type="sldNum" sz="quarter" idx="12"/>
          </p:nvPr>
        </p:nvSpPr>
        <p:spPr/>
        <p:txBody>
          <a:bodyPr/>
          <a:lstStyle/>
          <a:p>
            <a:fld id="{C561A1FA-AF8D-40D5-924F-60D3B98E3498}" type="slidenum">
              <a:rPr lang="en-US" smtClean="0"/>
              <a:t>21</a:t>
            </a:fld>
            <a:endParaRPr lang="en-US"/>
          </a:p>
        </p:txBody>
      </p:sp>
      <p:sp>
        <p:nvSpPr>
          <p:cNvPr id="5" name="Title 1">
            <a:extLst>
              <a:ext uri="{FF2B5EF4-FFF2-40B4-BE49-F238E27FC236}">
                <a16:creationId xmlns:a16="http://schemas.microsoft.com/office/drawing/2014/main" id="{673F8425-01FF-4B1E-BBCC-5ED07CBA99B1}"/>
              </a:ext>
            </a:extLst>
          </p:cNvPr>
          <p:cNvSpPr>
            <a:spLocks noGrp="1"/>
          </p:cNvSpPr>
          <p:nvPr>
            <p:ph type="title"/>
          </p:nvPr>
        </p:nvSpPr>
        <p:spPr>
          <a:xfrm>
            <a:off x="0" y="2514600"/>
            <a:ext cx="12192000" cy="1828800"/>
          </a:xfrm>
          <a:solidFill>
            <a:schemeClr val="tx1">
              <a:alpha val="50000"/>
            </a:schemeClr>
          </a:solidFill>
        </p:spPr>
        <p:txBody>
          <a:bodyPr>
            <a:noAutofit/>
          </a:bodyPr>
          <a:lstStyle/>
          <a:p>
            <a:pPr algn="ctr"/>
            <a:r>
              <a:rPr lang="en-HK" sz="7500" b="1" dirty="0">
                <a:solidFill>
                  <a:schemeClr val="bg1"/>
                </a:solidFill>
                <a:latin typeface="Arial" panose="020B0604020202020204" pitchFamily="34" charset="0"/>
                <a:cs typeface="Arial" panose="020B0604020202020204" pitchFamily="34" charset="0"/>
              </a:rPr>
              <a:t>https://goo.gl/xGFxpn</a:t>
            </a:r>
          </a:p>
        </p:txBody>
      </p:sp>
    </p:spTree>
    <p:extLst>
      <p:ext uri="{BB962C8B-B14F-4D97-AF65-F5344CB8AC3E}">
        <p14:creationId xmlns:p14="http://schemas.microsoft.com/office/powerpoint/2010/main" val="231136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5C4AB-134C-43CF-9C19-D007D9E7A238}"/>
              </a:ext>
            </a:extLst>
          </p:cNvPr>
          <p:cNvSpPr>
            <a:spLocks noGrp="1"/>
          </p:cNvSpPr>
          <p:nvPr>
            <p:ph type="sldNum" sz="quarter" idx="12"/>
          </p:nvPr>
        </p:nvSpPr>
        <p:spPr/>
        <p:txBody>
          <a:bodyPr/>
          <a:lstStyle/>
          <a:p>
            <a:fld id="{C561A1FA-AF8D-40D5-924F-60D3B98E3498}" type="slidenum">
              <a:rPr lang="en-US" smtClean="0"/>
              <a:t>22</a:t>
            </a:fld>
            <a:endParaRPr lang="en-US"/>
          </a:p>
        </p:txBody>
      </p:sp>
      <p:pic>
        <p:nvPicPr>
          <p:cNvPr id="6" name="Picture 5">
            <a:extLst>
              <a:ext uri="{FF2B5EF4-FFF2-40B4-BE49-F238E27FC236}">
                <a16:creationId xmlns:a16="http://schemas.microsoft.com/office/drawing/2014/main" id="{09F20140-5321-49CE-97A9-B4E1EB68E9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742" y="375056"/>
            <a:ext cx="4812517" cy="1134657"/>
          </a:xfrm>
          <a:prstGeom prst="rect">
            <a:avLst/>
          </a:prstGeom>
        </p:spPr>
      </p:pic>
      <p:sp>
        <p:nvSpPr>
          <p:cNvPr id="5" name="Rectangle 4">
            <a:extLst>
              <a:ext uri="{FF2B5EF4-FFF2-40B4-BE49-F238E27FC236}">
                <a16:creationId xmlns:a16="http://schemas.microsoft.com/office/drawing/2014/main" id="{7375552E-7EB6-499A-BFE5-EA908DE10821}"/>
              </a:ext>
            </a:extLst>
          </p:cNvPr>
          <p:cNvSpPr/>
          <p:nvPr/>
        </p:nvSpPr>
        <p:spPr>
          <a:xfrm>
            <a:off x="838200" y="2322514"/>
            <a:ext cx="5257800" cy="3416319"/>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noAutofit/>
          </a:bodyPr>
          <a:lstStyle/>
          <a:p>
            <a:pPr marL="228600" indent="-228600">
              <a:spcBef>
                <a:spcPts val="600"/>
              </a:spcBef>
              <a:spcAft>
                <a:spcPts val="600"/>
              </a:spcAft>
              <a:buFont typeface="Arial" panose="020B0604020202020204" pitchFamily="34" charset="0"/>
              <a:buChar char="•"/>
            </a:pPr>
            <a:r>
              <a:rPr lang="en-US" sz="2000" dirty="0">
                <a:solidFill>
                  <a:schemeClr val="accent6">
                    <a:lumMod val="50000"/>
                  </a:schemeClr>
                </a:solidFill>
                <a:latin typeface="Arial" panose="020B0604020202020204" pitchFamily="34" charset="0"/>
                <a:cs typeface="Arial" panose="020B0604020202020204" pitchFamily="34" charset="0"/>
              </a:rPr>
              <a:t>Provider of an </a:t>
            </a:r>
            <a:r>
              <a:rPr lang="en-US" sz="2000" b="1" dirty="0">
                <a:solidFill>
                  <a:schemeClr val="accent6">
                    <a:lumMod val="50000"/>
                  </a:schemeClr>
                </a:solidFill>
                <a:latin typeface="Arial" panose="020B0604020202020204" pitchFamily="34" charset="0"/>
                <a:cs typeface="Arial" panose="020B0604020202020204" pitchFamily="34" charset="0"/>
              </a:rPr>
              <a:t>intelligent automation platform</a:t>
            </a:r>
            <a:r>
              <a:rPr lang="en-US" sz="2000" dirty="0">
                <a:solidFill>
                  <a:schemeClr val="accent6">
                    <a:lumMod val="50000"/>
                  </a:schemeClr>
                </a:solidFill>
                <a:latin typeface="Arial" panose="020B0604020202020204" pitchFamily="34" charset="0"/>
                <a:cs typeface="Arial" panose="020B0604020202020204" pitchFamily="34" charset="0"/>
              </a:rPr>
              <a:t> designed to digitize enterprise operations</a:t>
            </a:r>
          </a:p>
          <a:p>
            <a:pPr marL="228600" indent="-228600">
              <a:spcBef>
                <a:spcPts val="600"/>
              </a:spcBef>
              <a:spcAft>
                <a:spcPts val="600"/>
              </a:spcAft>
              <a:buFont typeface="Arial" panose="020B0604020202020204" pitchFamily="34" charset="0"/>
              <a:buChar char="•"/>
            </a:pPr>
            <a:r>
              <a:rPr lang="en-US" sz="2000" dirty="0">
                <a:solidFill>
                  <a:schemeClr val="accent6">
                    <a:lumMod val="50000"/>
                  </a:schemeClr>
                </a:solidFill>
                <a:latin typeface="Arial" panose="020B0604020202020204" pitchFamily="34" charset="0"/>
                <a:cs typeface="Arial" panose="020B0604020202020204" pitchFamily="34" charset="0"/>
              </a:rPr>
              <a:t>Intelligent automation platform offers AI-based tools needed to automate business processes, enabling enterprises to digitize their operation, increase productivity and improve service delivery</a:t>
            </a:r>
          </a:p>
        </p:txBody>
      </p:sp>
      <p:sp>
        <p:nvSpPr>
          <p:cNvPr id="7" name="Rectangle 6">
            <a:extLst>
              <a:ext uri="{FF2B5EF4-FFF2-40B4-BE49-F238E27FC236}">
                <a16:creationId xmlns:a16="http://schemas.microsoft.com/office/drawing/2014/main" id="{9E0202E0-4DEF-49D9-9D44-A4B3B6DD1802}"/>
              </a:ext>
            </a:extLst>
          </p:cNvPr>
          <p:cNvSpPr/>
          <p:nvPr/>
        </p:nvSpPr>
        <p:spPr>
          <a:xfrm>
            <a:off x="6096000" y="2322513"/>
            <a:ext cx="5257800" cy="3416320"/>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spAutoFit/>
          </a:bodyPr>
          <a:lstStyle/>
          <a:p>
            <a:pPr marL="228600" indent="-228600">
              <a:spcBef>
                <a:spcPts val="600"/>
              </a:spcBef>
              <a:spcAft>
                <a:spcPts val="600"/>
              </a:spcAft>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Raised US$50 million of </a:t>
            </a:r>
            <a:r>
              <a:rPr lang="en-US" sz="2000" b="1" dirty="0">
                <a:solidFill>
                  <a:schemeClr val="accent5">
                    <a:lumMod val="50000"/>
                  </a:schemeClr>
                </a:solidFill>
                <a:latin typeface="Arial" panose="020B0604020202020204" pitchFamily="34" charset="0"/>
                <a:cs typeface="Arial" panose="020B0604020202020204" pitchFamily="34" charset="0"/>
              </a:rPr>
              <a:t>Series E</a:t>
            </a:r>
            <a:r>
              <a:rPr lang="en-US" sz="2000" dirty="0">
                <a:solidFill>
                  <a:schemeClr val="accent5">
                    <a:lumMod val="50000"/>
                  </a:schemeClr>
                </a:solidFill>
                <a:latin typeface="Arial" panose="020B0604020202020204" pitchFamily="34" charset="0"/>
                <a:cs typeface="Arial" panose="020B0604020202020204" pitchFamily="34" charset="0"/>
              </a:rPr>
              <a:t> venture funding in a deal led by Hawk Equity and Declaration Partners in May 2018 at a valuation of US$350 million</a:t>
            </a:r>
          </a:p>
          <a:p>
            <a:pPr marL="228600" indent="-228600">
              <a:spcBef>
                <a:spcPts val="600"/>
              </a:spcBef>
              <a:spcAft>
                <a:spcPts val="600"/>
              </a:spcAft>
              <a:buFont typeface="Arial" panose="020B0604020202020204" pitchFamily="34" charset="0"/>
              <a:buChar char="•"/>
            </a:pPr>
            <a:r>
              <a:rPr lang="en-US" sz="2000" dirty="0">
                <a:solidFill>
                  <a:schemeClr val="accent5">
                    <a:lumMod val="50000"/>
                  </a:schemeClr>
                </a:solidFill>
                <a:latin typeface="Arial" panose="020B0604020202020204" pitchFamily="34" charset="0"/>
                <a:cs typeface="Arial" panose="020B0604020202020204" pitchFamily="34" charset="0"/>
              </a:rPr>
              <a:t>Investors include </a:t>
            </a:r>
            <a:r>
              <a:rPr lang="en-US" sz="2000" dirty="0" err="1">
                <a:solidFill>
                  <a:schemeClr val="accent5">
                    <a:lumMod val="50000"/>
                  </a:schemeClr>
                </a:solidFill>
                <a:latin typeface="Arial" panose="020B0604020202020204" pitchFamily="34" charset="0"/>
                <a:cs typeface="Arial" panose="020B0604020202020204" pitchFamily="34" charset="0"/>
              </a:rPr>
              <a:t>NewYork</a:t>
            </a:r>
            <a:r>
              <a:rPr lang="en-US" sz="2000" dirty="0">
                <a:solidFill>
                  <a:schemeClr val="accent5">
                    <a:lumMod val="50000"/>
                  </a:schemeClr>
                </a:solidFill>
                <a:latin typeface="Arial" panose="020B0604020202020204" pitchFamily="34" charset="0"/>
                <a:cs typeface="Arial" panose="020B0604020202020204" pitchFamily="34" charset="0"/>
              </a:rPr>
              <a:t>-Presbyterian Ventures, NGP Capital, Georgian Partners, Alpha Intelligence Capital, </a:t>
            </a:r>
            <a:r>
              <a:rPr lang="en-US" sz="2000" dirty="0" err="1">
                <a:solidFill>
                  <a:schemeClr val="accent5">
                    <a:lumMod val="50000"/>
                  </a:schemeClr>
                </a:solidFill>
                <a:latin typeface="Arial" panose="020B0604020202020204" pitchFamily="34" charset="0"/>
                <a:cs typeface="Arial" panose="020B0604020202020204" pitchFamily="34" charset="0"/>
              </a:rPr>
              <a:t>iNovia</a:t>
            </a:r>
            <a:r>
              <a:rPr lang="en-US" sz="2000" dirty="0">
                <a:solidFill>
                  <a:schemeClr val="accent5">
                    <a:lumMod val="50000"/>
                  </a:schemeClr>
                </a:solidFill>
                <a:latin typeface="Arial" panose="020B0604020202020204" pitchFamily="34" charset="0"/>
                <a:cs typeface="Arial" panose="020B0604020202020204" pitchFamily="34" charset="0"/>
              </a:rPr>
              <a:t> Capital, Guardian Life Insurance Company of America, and PNC Bank National Association</a:t>
            </a:r>
          </a:p>
        </p:txBody>
      </p:sp>
      <p:sp>
        <p:nvSpPr>
          <p:cNvPr id="8" name="Rectangle 7">
            <a:extLst>
              <a:ext uri="{FF2B5EF4-FFF2-40B4-BE49-F238E27FC236}">
                <a16:creationId xmlns:a16="http://schemas.microsoft.com/office/drawing/2014/main" id="{7AA6FF57-A197-47B4-A8D5-5087A7741067}"/>
              </a:ext>
            </a:extLst>
          </p:cNvPr>
          <p:cNvSpPr/>
          <p:nvPr/>
        </p:nvSpPr>
        <p:spPr>
          <a:xfrm>
            <a:off x="838200" y="1865313"/>
            <a:ext cx="5257800" cy="457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Overview</a:t>
            </a:r>
            <a:endParaRPr lang="en-HK" sz="2000" b="1"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94A979D-4304-4EA3-A4F0-6533DF1F2D6A}"/>
              </a:ext>
            </a:extLst>
          </p:cNvPr>
          <p:cNvSpPr/>
          <p:nvPr/>
        </p:nvSpPr>
        <p:spPr>
          <a:xfrm>
            <a:off x="6096000" y="1865313"/>
            <a:ext cx="5257800" cy="4572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Financing</a:t>
            </a:r>
            <a:endParaRPr lang="en-HK"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2959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5C4AB-134C-43CF-9C19-D007D9E7A238}"/>
              </a:ext>
            </a:extLst>
          </p:cNvPr>
          <p:cNvSpPr>
            <a:spLocks noGrp="1"/>
          </p:cNvSpPr>
          <p:nvPr>
            <p:ph type="sldNum" sz="quarter" idx="12"/>
          </p:nvPr>
        </p:nvSpPr>
        <p:spPr/>
        <p:txBody>
          <a:bodyPr/>
          <a:lstStyle/>
          <a:p>
            <a:fld id="{C561A1FA-AF8D-40D5-924F-60D3B98E3498}" type="slidenum">
              <a:rPr lang="en-US" smtClean="0"/>
              <a:t>23</a:t>
            </a:fld>
            <a:endParaRPr lang="en-US"/>
          </a:p>
        </p:txBody>
      </p:sp>
      <p:pic>
        <p:nvPicPr>
          <p:cNvPr id="6" name="Picture 5">
            <a:extLst>
              <a:ext uri="{FF2B5EF4-FFF2-40B4-BE49-F238E27FC236}">
                <a16:creationId xmlns:a16="http://schemas.microsoft.com/office/drawing/2014/main" id="{09F20140-5321-49CE-97A9-B4E1EB68E9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742" y="375056"/>
            <a:ext cx="4812517" cy="1134657"/>
          </a:xfrm>
          <a:prstGeom prst="rect">
            <a:avLst/>
          </a:prstGeom>
        </p:spPr>
      </p:pic>
      <p:pic>
        <p:nvPicPr>
          <p:cNvPr id="3" name="Picture 2">
            <a:extLst>
              <a:ext uri="{FF2B5EF4-FFF2-40B4-BE49-F238E27FC236}">
                <a16:creationId xmlns:a16="http://schemas.microsoft.com/office/drawing/2014/main" id="{D7B9E370-1B0E-46A8-AD47-82F6395D786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56943" y="1509713"/>
            <a:ext cx="8478114" cy="5110934"/>
          </a:xfrm>
          <a:prstGeom prst="rect">
            <a:avLst/>
          </a:prstGeom>
        </p:spPr>
      </p:pic>
    </p:spTree>
    <p:extLst>
      <p:ext uri="{BB962C8B-B14F-4D97-AF65-F5344CB8AC3E}">
        <p14:creationId xmlns:p14="http://schemas.microsoft.com/office/powerpoint/2010/main" val="148758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5C4AB-134C-43CF-9C19-D007D9E7A238}"/>
              </a:ext>
            </a:extLst>
          </p:cNvPr>
          <p:cNvSpPr>
            <a:spLocks noGrp="1"/>
          </p:cNvSpPr>
          <p:nvPr>
            <p:ph type="sldNum" sz="quarter" idx="12"/>
          </p:nvPr>
        </p:nvSpPr>
        <p:spPr/>
        <p:txBody>
          <a:bodyPr/>
          <a:lstStyle/>
          <a:p>
            <a:fld id="{C561A1FA-AF8D-40D5-924F-60D3B98E3498}" type="slidenum">
              <a:rPr lang="en-US" smtClean="0"/>
              <a:t>24</a:t>
            </a:fld>
            <a:endParaRPr lang="en-US"/>
          </a:p>
        </p:txBody>
      </p:sp>
      <p:pic>
        <p:nvPicPr>
          <p:cNvPr id="6" name="Picture 5">
            <a:extLst>
              <a:ext uri="{FF2B5EF4-FFF2-40B4-BE49-F238E27FC236}">
                <a16:creationId xmlns:a16="http://schemas.microsoft.com/office/drawing/2014/main" id="{09F20140-5321-49CE-97A9-B4E1EB68E9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742" y="375056"/>
            <a:ext cx="4812517" cy="1134657"/>
          </a:xfrm>
          <a:prstGeom prst="rect">
            <a:avLst/>
          </a:prstGeom>
        </p:spPr>
      </p:pic>
      <p:graphicFrame>
        <p:nvGraphicFramePr>
          <p:cNvPr id="2" name="Table 1">
            <a:extLst>
              <a:ext uri="{FF2B5EF4-FFF2-40B4-BE49-F238E27FC236}">
                <a16:creationId xmlns:a16="http://schemas.microsoft.com/office/drawing/2014/main" id="{C7251ACD-F654-4B4F-B380-6FE165EA73BE}"/>
              </a:ext>
            </a:extLst>
          </p:cNvPr>
          <p:cNvGraphicFramePr>
            <a:graphicFrameLocks noGrp="1"/>
          </p:cNvGraphicFramePr>
          <p:nvPr>
            <p:extLst>
              <p:ext uri="{D42A27DB-BD31-4B8C-83A1-F6EECF244321}">
                <p14:modId xmlns:p14="http://schemas.microsoft.com/office/powerpoint/2010/main" val="1994540958"/>
              </p:ext>
            </p:extLst>
          </p:nvPr>
        </p:nvGraphicFramePr>
        <p:xfrm>
          <a:off x="838200" y="1865313"/>
          <a:ext cx="10515599" cy="4119880"/>
        </p:xfrm>
        <a:graphic>
          <a:graphicData uri="http://schemas.openxmlformats.org/drawingml/2006/table">
            <a:tbl>
              <a:tblPr firstRow="1" bandRow="1">
                <a:tableStyleId>{3B4B98B0-60AC-42C2-AFA5-B58CD77FA1E5}</a:tableStyleId>
              </a:tblPr>
              <a:tblGrid>
                <a:gridCol w="1244600">
                  <a:extLst>
                    <a:ext uri="{9D8B030D-6E8A-4147-A177-3AD203B41FA5}">
                      <a16:colId xmlns:a16="http://schemas.microsoft.com/office/drawing/2014/main" val="2091598771"/>
                    </a:ext>
                  </a:extLst>
                </a:gridCol>
                <a:gridCol w="3090333">
                  <a:extLst>
                    <a:ext uri="{9D8B030D-6E8A-4147-A177-3AD203B41FA5}">
                      <a16:colId xmlns:a16="http://schemas.microsoft.com/office/drawing/2014/main" val="2069500241"/>
                    </a:ext>
                  </a:extLst>
                </a:gridCol>
                <a:gridCol w="3090333">
                  <a:extLst>
                    <a:ext uri="{9D8B030D-6E8A-4147-A177-3AD203B41FA5}">
                      <a16:colId xmlns:a16="http://schemas.microsoft.com/office/drawing/2014/main" val="1943615548"/>
                    </a:ext>
                  </a:extLst>
                </a:gridCol>
                <a:gridCol w="3090333">
                  <a:extLst>
                    <a:ext uri="{9D8B030D-6E8A-4147-A177-3AD203B41FA5}">
                      <a16:colId xmlns:a16="http://schemas.microsoft.com/office/drawing/2014/main" val="545776878"/>
                    </a:ext>
                  </a:extLst>
                </a:gridCol>
              </a:tblGrid>
              <a:tr h="370840">
                <a:tc>
                  <a:txBody>
                    <a:bodyPr/>
                    <a:lstStyle/>
                    <a:p>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Case Study I</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Case Study II</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Case Study III</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8689651"/>
                  </a:ext>
                </a:extLst>
              </a:tr>
              <a:tr h="370840">
                <a:tc>
                  <a:txBody>
                    <a:bodyPr/>
                    <a:lstStyle/>
                    <a:p>
                      <a:r>
                        <a:rPr lang="en-US" dirty="0">
                          <a:latin typeface="Arial" panose="020B0604020202020204" pitchFamily="34" charset="0"/>
                          <a:cs typeface="Arial" panose="020B0604020202020204" pitchFamily="34" charset="0"/>
                        </a:rPr>
                        <a:t>Business Problem</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The bank was looking at opportunities to improve their customer experience as part of their efforts to digitize bank operations</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 global performance management company that provides information about</a:t>
                      </a:r>
                    </a:p>
                    <a:p>
                      <a:r>
                        <a:rPr lang="en-US" dirty="0">
                          <a:latin typeface="Arial" panose="020B0604020202020204" pitchFamily="34" charset="0"/>
                          <a:cs typeface="Arial" panose="020B0604020202020204" pitchFamily="34" charset="0"/>
                        </a:rPr>
                        <a:t>what consumers watch and buy faced challenges in product categorization and SKU management</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 leading multinational software corporation was looking to transform the way they process their customer invoices</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48556217"/>
                  </a:ext>
                </a:extLst>
              </a:tr>
              <a:tr h="370840">
                <a:tc>
                  <a:txBody>
                    <a:bodyPr/>
                    <a:lstStyle/>
                    <a:p>
                      <a:r>
                        <a:rPr lang="en-US" dirty="0">
                          <a:latin typeface="Arial" panose="020B0604020202020204" pitchFamily="34" charset="0"/>
                          <a:cs typeface="Arial" panose="020B0604020202020204" pitchFamily="34" charset="0"/>
                        </a:rPr>
                        <a:t>Business Outcome</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The bank reduced the average time for customer onboarding from </a:t>
                      </a:r>
                      <a:r>
                        <a:rPr lang="en-US" b="1" dirty="0">
                          <a:latin typeface="Arial" panose="020B0604020202020204" pitchFamily="34" charset="0"/>
                          <a:cs typeface="Arial" panose="020B0604020202020204" pitchFamily="34" charset="0"/>
                        </a:rPr>
                        <a:t>16 days to 9 minutes</a:t>
                      </a:r>
                      <a:endParaRPr lang="en-HK" b="1" dirty="0">
                        <a:latin typeface="Arial" panose="020B0604020202020204" pitchFamily="34" charset="0"/>
                        <a:cs typeface="Arial" panose="020B0604020202020204" pitchFamily="34" charset="0"/>
                      </a:endParaRPr>
                    </a:p>
                  </a:txBody>
                  <a:tcPr/>
                </a:tc>
                <a:tc>
                  <a:txBody>
                    <a:bodyPr/>
                    <a:lstStyle/>
                    <a:p>
                      <a:r>
                        <a:rPr lang="en-US" b="1" dirty="0">
                          <a:latin typeface="Arial" panose="020B0604020202020204" pitchFamily="34" charset="0"/>
                          <a:cs typeface="Arial" panose="020B0604020202020204" pitchFamily="34" charset="0"/>
                        </a:rPr>
                        <a:t>Achieved 98.5% accuracy</a:t>
                      </a:r>
                      <a:r>
                        <a:rPr lang="en-US" dirty="0">
                          <a:latin typeface="Arial" panose="020B0604020202020204" pitchFamily="34" charset="0"/>
                          <a:cs typeface="Arial" panose="020B0604020202020204" pitchFamily="34" charset="0"/>
                        </a:rPr>
                        <a:t> in product categorization with up to 70% of the process automated and </a:t>
                      </a:r>
                      <a:r>
                        <a:rPr lang="en-US" b="1" dirty="0">
                          <a:latin typeface="Arial" panose="020B0604020202020204" pitchFamily="34" charset="0"/>
                          <a:cs typeface="Arial" panose="020B0604020202020204" pitchFamily="34" charset="0"/>
                        </a:rPr>
                        <a:t>reduced manual effort by up to 80%</a:t>
                      </a:r>
                      <a:endParaRPr lang="en-HK" b="1" dirty="0">
                        <a:latin typeface="Arial" panose="020B0604020202020204" pitchFamily="34" charset="0"/>
                        <a:cs typeface="Arial" panose="020B0604020202020204" pitchFamily="34" charset="0"/>
                      </a:endParaRPr>
                    </a:p>
                  </a:txBody>
                  <a:tcPr/>
                </a:tc>
                <a:tc>
                  <a:txBody>
                    <a:bodyPr/>
                    <a:lstStyle/>
                    <a:p>
                      <a:r>
                        <a:rPr lang="en-US" b="1" dirty="0">
                          <a:latin typeface="Arial" panose="020B0604020202020204" pitchFamily="34" charset="0"/>
                          <a:cs typeface="Arial" panose="020B0604020202020204" pitchFamily="34" charset="0"/>
                        </a:rPr>
                        <a:t>67% reduction in the number of FTEs</a:t>
                      </a:r>
                      <a:r>
                        <a:rPr lang="en-US" dirty="0">
                          <a:latin typeface="Arial" panose="020B0604020202020204" pitchFamily="34" charset="0"/>
                          <a:cs typeface="Arial" panose="020B0604020202020204" pitchFamily="34" charset="0"/>
                        </a:rPr>
                        <a:t> needed in the process and improved accuracy with </a:t>
                      </a:r>
                      <a:r>
                        <a:rPr lang="en-US" b="1" dirty="0">
                          <a:latin typeface="Arial" panose="020B0604020202020204" pitchFamily="34" charset="0"/>
                          <a:cs typeface="Arial" panose="020B0604020202020204" pitchFamily="34" charset="0"/>
                        </a:rPr>
                        <a:t>20% reduction in help desk inquiries</a:t>
                      </a:r>
                      <a:endParaRPr lang="en-HK"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34783867"/>
                  </a:ext>
                </a:extLst>
              </a:tr>
            </a:tbl>
          </a:graphicData>
        </a:graphic>
      </p:graphicFrame>
      <p:sp>
        <p:nvSpPr>
          <p:cNvPr id="8" name="TextBox 7">
            <a:extLst>
              <a:ext uri="{FF2B5EF4-FFF2-40B4-BE49-F238E27FC236}">
                <a16:creationId xmlns:a16="http://schemas.microsoft.com/office/drawing/2014/main" id="{F5DE026F-2138-42AF-A25D-DFC34F6F1E5E}"/>
              </a:ext>
            </a:extLst>
          </p:cNvPr>
          <p:cNvSpPr txBox="1"/>
          <p:nvPr/>
        </p:nvSpPr>
        <p:spPr>
          <a:xfrm>
            <a:off x="838200" y="6429216"/>
            <a:ext cx="10515596" cy="246221"/>
          </a:xfrm>
          <a:prstGeom prst="rect">
            <a:avLst/>
          </a:prstGeom>
          <a:noFill/>
        </p:spPr>
        <p:txBody>
          <a:bodyPr wrap="square" lIns="0" rtlCol="0" anchor="b">
            <a:spAutoFit/>
          </a:bodyPr>
          <a:lstStyle/>
          <a:p>
            <a:r>
              <a:rPr lang="en-US" sz="1000" dirty="0">
                <a:latin typeface="Arial" panose="020B0604020202020204" pitchFamily="34" charset="0"/>
                <a:cs typeface="Arial" panose="020B0604020202020204" pitchFamily="34" charset="0"/>
              </a:rPr>
              <a:t>Source: Everest Group Report on </a:t>
            </a:r>
            <a:r>
              <a:rPr lang="en-US" sz="1000" dirty="0" err="1">
                <a:latin typeface="Arial" panose="020B0604020202020204" pitchFamily="34" charset="0"/>
                <a:cs typeface="Arial" panose="020B0604020202020204" pitchFamily="34" charset="0"/>
              </a:rPr>
              <a:t>WorkFusion</a:t>
            </a:r>
            <a:r>
              <a:rPr lang="en-US" sz="1000" dirty="0">
                <a:latin typeface="Arial" panose="020B0604020202020204" pitchFamily="34" charset="0"/>
                <a:cs typeface="Arial" panose="020B0604020202020204" pitchFamily="34" charset="0"/>
              </a:rPr>
              <a:t> (2017)</a:t>
            </a:r>
          </a:p>
        </p:txBody>
      </p:sp>
    </p:spTree>
    <p:extLst>
      <p:ext uri="{BB962C8B-B14F-4D97-AF65-F5344CB8AC3E}">
        <p14:creationId xmlns:p14="http://schemas.microsoft.com/office/powerpoint/2010/main" val="2533932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5C4AB-134C-43CF-9C19-D007D9E7A238}"/>
              </a:ext>
            </a:extLst>
          </p:cNvPr>
          <p:cNvSpPr>
            <a:spLocks noGrp="1"/>
          </p:cNvSpPr>
          <p:nvPr>
            <p:ph type="sldNum" sz="quarter" idx="12"/>
          </p:nvPr>
        </p:nvSpPr>
        <p:spPr/>
        <p:txBody>
          <a:bodyPr/>
          <a:lstStyle/>
          <a:p>
            <a:fld id="{C561A1FA-AF8D-40D5-924F-60D3B98E3498}" type="slidenum">
              <a:rPr lang="en-US" smtClean="0"/>
              <a:t>25</a:t>
            </a:fld>
            <a:endParaRPr lang="en-US"/>
          </a:p>
        </p:txBody>
      </p:sp>
      <p:pic>
        <p:nvPicPr>
          <p:cNvPr id="6" name="Picture 5">
            <a:extLst>
              <a:ext uri="{FF2B5EF4-FFF2-40B4-BE49-F238E27FC236}">
                <a16:creationId xmlns:a16="http://schemas.microsoft.com/office/drawing/2014/main" id="{09F20140-5321-49CE-97A9-B4E1EB68E9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742" y="375056"/>
            <a:ext cx="4812517" cy="1134657"/>
          </a:xfrm>
          <a:prstGeom prst="rect">
            <a:avLst/>
          </a:prstGeom>
        </p:spPr>
      </p:pic>
      <p:pic>
        <p:nvPicPr>
          <p:cNvPr id="5" name="Picture 4">
            <a:extLst>
              <a:ext uri="{FF2B5EF4-FFF2-40B4-BE49-F238E27FC236}">
                <a16:creationId xmlns:a16="http://schemas.microsoft.com/office/drawing/2014/main" id="{E88FDAAE-AD1D-4908-AAFC-9016E8307BF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55799" y="1727027"/>
            <a:ext cx="8537401" cy="4548534"/>
          </a:xfrm>
          <a:prstGeom prst="rect">
            <a:avLst/>
          </a:prstGeom>
        </p:spPr>
      </p:pic>
    </p:spTree>
    <p:extLst>
      <p:ext uri="{BB962C8B-B14F-4D97-AF65-F5344CB8AC3E}">
        <p14:creationId xmlns:p14="http://schemas.microsoft.com/office/powerpoint/2010/main" val="2666538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5C4AB-134C-43CF-9C19-D007D9E7A238}"/>
              </a:ext>
            </a:extLst>
          </p:cNvPr>
          <p:cNvSpPr>
            <a:spLocks noGrp="1"/>
          </p:cNvSpPr>
          <p:nvPr>
            <p:ph type="sldNum" sz="quarter" idx="12"/>
          </p:nvPr>
        </p:nvSpPr>
        <p:spPr/>
        <p:txBody>
          <a:bodyPr/>
          <a:lstStyle/>
          <a:p>
            <a:fld id="{C561A1FA-AF8D-40D5-924F-60D3B98E3498}" type="slidenum">
              <a:rPr lang="en-US" smtClean="0"/>
              <a:t>26</a:t>
            </a:fld>
            <a:endParaRPr lang="en-US"/>
          </a:p>
        </p:txBody>
      </p:sp>
      <p:pic>
        <p:nvPicPr>
          <p:cNvPr id="6" name="Picture 5">
            <a:extLst>
              <a:ext uri="{FF2B5EF4-FFF2-40B4-BE49-F238E27FC236}">
                <a16:creationId xmlns:a16="http://schemas.microsoft.com/office/drawing/2014/main" id="{09F20140-5321-49CE-97A9-B4E1EB68E9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742" y="375056"/>
            <a:ext cx="4812517" cy="1134657"/>
          </a:xfrm>
          <a:prstGeom prst="rect">
            <a:avLst/>
          </a:prstGeom>
        </p:spPr>
      </p:pic>
      <p:graphicFrame>
        <p:nvGraphicFramePr>
          <p:cNvPr id="2" name="Table 1">
            <a:extLst>
              <a:ext uri="{FF2B5EF4-FFF2-40B4-BE49-F238E27FC236}">
                <a16:creationId xmlns:a16="http://schemas.microsoft.com/office/drawing/2014/main" id="{C7251ACD-F654-4B4F-B380-6FE165EA73BE}"/>
              </a:ext>
            </a:extLst>
          </p:cNvPr>
          <p:cNvGraphicFramePr>
            <a:graphicFrameLocks noGrp="1"/>
          </p:cNvGraphicFramePr>
          <p:nvPr>
            <p:extLst>
              <p:ext uri="{D42A27DB-BD31-4B8C-83A1-F6EECF244321}">
                <p14:modId xmlns:p14="http://schemas.microsoft.com/office/powerpoint/2010/main" val="1027474311"/>
              </p:ext>
            </p:extLst>
          </p:nvPr>
        </p:nvGraphicFramePr>
        <p:xfrm>
          <a:off x="838200" y="1619964"/>
          <a:ext cx="10515597" cy="4699000"/>
        </p:xfrm>
        <a:graphic>
          <a:graphicData uri="http://schemas.openxmlformats.org/drawingml/2006/table">
            <a:tbl>
              <a:tblPr firstRow="1" bandRow="1">
                <a:tableStyleId>{3B4B98B0-60AC-42C2-AFA5-B58CD77FA1E5}</a:tableStyleId>
              </a:tblPr>
              <a:tblGrid>
                <a:gridCol w="1762591">
                  <a:extLst>
                    <a:ext uri="{9D8B030D-6E8A-4147-A177-3AD203B41FA5}">
                      <a16:colId xmlns:a16="http://schemas.microsoft.com/office/drawing/2014/main" val="2091598771"/>
                    </a:ext>
                  </a:extLst>
                </a:gridCol>
                <a:gridCol w="4376503">
                  <a:extLst>
                    <a:ext uri="{9D8B030D-6E8A-4147-A177-3AD203B41FA5}">
                      <a16:colId xmlns:a16="http://schemas.microsoft.com/office/drawing/2014/main" val="2069500241"/>
                    </a:ext>
                  </a:extLst>
                </a:gridCol>
                <a:gridCol w="4376503">
                  <a:extLst>
                    <a:ext uri="{9D8B030D-6E8A-4147-A177-3AD203B41FA5}">
                      <a16:colId xmlns:a16="http://schemas.microsoft.com/office/drawing/2014/main" val="1943615548"/>
                    </a:ext>
                  </a:extLst>
                </a:gridCol>
              </a:tblGrid>
              <a:tr h="370840">
                <a:tc>
                  <a:txBody>
                    <a:bodyPr/>
                    <a:lstStyle/>
                    <a:p>
                      <a:endParaRPr lang="en-HK"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RPA</a:t>
                      </a:r>
                      <a:endParaRPr lang="en-HK"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Cognitive Automation</a:t>
                      </a:r>
                      <a:endParaRPr lang="en-HK"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8689651"/>
                  </a:ext>
                </a:extLst>
              </a:tr>
              <a:tr h="370840">
                <a:tc>
                  <a:txBody>
                    <a:bodyPr/>
                    <a:lstStyle/>
                    <a:p>
                      <a:r>
                        <a:rPr lang="en-US" sz="1600" dirty="0">
                          <a:latin typeface="Arial" panose="020B0604020202020204" pitchFamily="34" charset="0"/>
                          <a:cs typeface="Arial" panose="020B0604020202020204" pitchFamily="34" charset="0"/>
                        </a:rPr>
                        <a:t>Key Characteristics</a:t>
                      </a:r>
                      <a:endParaRPr lang="en-HK" sz="160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Deterministic</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Rules-based automation</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Workflows and code are embedded manually</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Deployed to automate transactional and repetitive tasks of business processes</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Handles structured and semi-structured data</a:t>
                      </a:r>
                      <a:endParaRPr lang="en-HK" sz="160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Automates knowledge-based processes</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Learns by itself and builds knowledge bases over time</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Deployed to automate conversational and complex business processes</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Handles all types of data including unstructured</a:t>
                      </a:r>
                      <a:endParaRPr lang="en-HK"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48556217"/>
                  </a:ext>
                </a:extLst>
              </a:tr>
              <a:tr h="370840">
                <a:tc>
                  <a:txBody>
                    <a:bodyPr/>
                    <a:lstStyle/>
                    <a:p>
                      <a:r>
                        <a:rPr lang="en-US" sz="1600" dirty="0">
                          <a:latin typeface="Arial" panose="020B0604020202020204" pitchFamily="34" charset="0"/>
                          <a:cs typeface="Arial" panose="020B0604020202020204" pitchFamily="34" charset="0"/>
                        </a:rPr>
                        <a:t>Differentiating Technologies &amp; Capabilities</a:t>
                      </a:r>
                      <a:endParaRPr lang="en-HK" sz="160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Screen scraping</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Rules engine</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Basic analytics</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Library of pre-built automations</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Bot performance analytics</a:t>
                      </a:r>
                      <a:endParaRPr lang="en-HK" sz="1600" b="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Machine learning</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Natural language processing</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Advanced analytics</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Data capture</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Workplace analytics</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Automated training and self-learning</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Library of machine learning algorithms</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Performance management</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Resource management</a:t>
                      </a:r>
                      <a:endParaRPr lang="en-HK"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34783867"/>
                  </a:ext>
                </a:extLst>
              </a:tr>
            </a:tbl>
          </a:graphicData>
        </a:graphic>
      </p:graphicFrame>
      <p:sp>
        <p:nvSpPr>
          <p:cNvPr id="7" name="TextBox 6">
            <a:extLst>
              <a:ext uri="{FF2B5EF4-FFF2-40B4-BE49-F238E27FC236}">
                <a16:creationId xmlns:a16="http://schemas.microsoft.com/office/drawing/2014/main" id="{C65211E1-8702-493C-9034-E0476803B4A2}"/>
              </a:ext>
            </a:extLst>
          </p:cNvPr>
          <p:cNvSpPr txBox="1"/>
          <p:nvPr/>
        </p:nvSpPr>
        <p:spPr>
          <a:xfrm>
            <a:off x="838200" y="6429216"/>
            <a:ext cx="10515596" cy="246221"/>
          </a:xfrm>
          <a:prstGeom prst="rect">
            <a:avLst/>
          </a:prstGeom>
          <a:noFill/>
        </p:spPr>
        <p:txBody>
          <a:bodyPr wrap="square" lIns="0" rtlCol="0" anchor="b">
            <a:spAutoFit/>
          </a:bodyPr>
          <a:lstStyle/>
          <a:p>
            <a:r>
              <a:rPr lang="en-US" sz="1000" dirty="0">
                <a:latin typeface="Arial" panose="020B0604020202020204" pitchFamily="34" charset="0"/>
                <a:cs typeface="Arial" panose="020B0604020202020204" pitchFamily="34" charset="0"/>
              </a:rPr>
              <a:t>Source: Everest Group Report on </a:t>
            </a:r>
            <a:r>
              <a:rPr lang="en-US" sz="1000" dirty="0" err="1">
                <a:latin typeface="Arial" panose="020B0604020202020204" pitchFamily="34" charset="0"/>
                <a:cs typeface="Arial" panose="020B0604020202020204" pitchFamily="34" charset="0"/>
              </a:rPr>
              <a:t>WorkFusion</a:t>
            </a:r>
            <a:r>
              <a:rPr lang="en-US" sz="1000" dirty="0">
                <a:latin typeface="Arial" panose="020B0604020202020204" pitchFamily="34" charset="0"/>
                <a:cs typeface="Arial" panose="020B0604020202020204" pitchFamily="34" charset="0"/>
              </a:rPr>
              <a:t> (2017)</a:t>
            </a:r>
          </a:p>
        </p:txBody>
      </p:sp>
    </p:spTree>
    <p:extLst>
      <p:ext uri="{BB962C8B-B14F-4D97-AF65-F5344CB8AC3E}">
        <p14:creationId xmlns:p14="http://schemas.microsoft.com/office/powerpoint/2010/main" val="3643140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5C4AB-134C-43CF-9C19-D007D9E7A238}"/>
              </a:ext>
            </a:extLst>
          </p:cNvPr>
          <p:cNvSpPr>
            <a:spLocks noGrp="1"/>
          </p:cNvSpPr>
          <p:nvPr>
            <p:ph type="sldNum" sz="quarter" idx="12"/>
          </p:nvPr>
        </p:nvSpPr>
        <p:spPr/>
        <p:txBody>
          <a:bodyPr/>
          <a:lstStyle/>
          <a:p>
            <a:fld id="{C561A1FA-AF8D-40D5-924F-60D3B98E3498}" type="slidenum">
              <a:rPr lang="en-US" smtClean="0"/>
              <a:t>27</a:t>
            </a:fld>
            <a:endParaRPr lang="en-US"/>
          </a:p>
        </p:txBody>
      </p:sp>
      <p:graphicFrame>
        <p:nvGraphicFramePr>
          <p:cNvPr id="2" name="Table 1">
            <a:extLst>
              <a:ext uri="{FF2B5EF4-FFF2-40B4-BE49-F238E27FC236}">
                <a16:creationId xmlns:a16="http://schemas.microsoft.com/office/drawing/2014/main" id="{C7251ACD-F654-4B4F-B380-6FE165EA73BE}"/>
              </a:ext>
            </a:extLst>
          </p:cNvPr>
          <p:cNvGraphicFramePr>
            <a:graphicFrameLocks noGrp="1"/>
          </p:cNvGraphicFramePr>
          <p:nvPr>
            <p:extLst>
              <p:ext uri="{D42A27DB-BD31-4B8C-83A1-F6EECF244321}">
                <p14:modId xmlns:p14="http://schemas.microsoft.com/office/powerpoint/2010/main" val="1824236012"/>
              </p:ext>
            </p:extLst>
          </p:nvPr>
        </p:nvGraphicFramePr>
        <p:xfrm>
          <a:off x="838200" y="1619964"/>
          <a:ext cx="10515596" cy="4368800"/>
        </p:xfrm>
        <a:graphic>
          <a:graphicData uri="http://schemas.openxmlformats.org/drawingml/2006/table">
            <a:tbl>
              <a:tblPr firstRow="1" bandRow="1">
                <a:tableStyleId>{3B4B98B0-60AC-42C2-AFA5-B58CD77FA1E5}</a:tableStyleId>
              </a:tblPr>
              <a:tblGrid>
                <a:gridCol w="1612900">
                  <a:extLst>
                    <a:ext uri="{9D8B030D-6E8A-4147-A177-3AD203B41FA5}">
                      <a16:colId xmlns:a16="http://schemas.microsoft.com/office/drawing/2014/main" val="2069500241"/>
                    </a:ext>
                  </a:extLst>
                </a:gridCol>
                <a:gridCol w="8902696">
                  <a:extLst>
                    <a:ext uri="{9D8B030D-6E8A-4147-A177-3AD203B41FA5}">
                      <a16:colId xmlns:a16="http://schemas.microsoft.com/office/drawing/2014/main" val="1943615548"/>
                    </a:ext>
                  </a:extLst>
                </a:gridCol>
              </a:tblGrid>
              <a:tr h="370840">
                <a:tc>
                  <a:txBody>
                    <a:bodyPr/>
                    <a:lstStyle/>
                    <a:p>
                      <a:r>
                        <a:rPr lang="en-US" sz="1600" dirty="0">
                          <a:latin typeface="Arial" panose="020B0604020202020204" pitchFamily="34" charset="0"/>
                          <a:cs typeface="Arial" panose="020B0604020202020204" pitchFamily="34" charset="0"/>
                        </a:rPr>
                        <a:t>Bot</a:t>
                      </a:r>
                      <a:endParaRPr lang="en-HK"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Key Characteristics</a:t>
                      </a:r>
                    </a:p>
                  </a:txBody>
                  <a:tcPr/>
                </a:tc>
                <a:extLst>
                  <a:ext uri="{0D108BD9-81ED-4DB2-BD59-A6C34878D82A}">
                    <a16:rowId xmlns:a16="http://schemas.microsoft.com/office/drawing/2014/main" val="418689651"/>
                  </a:ext>
                </a:extLst>
              </a:tr>
              <a:tr h="370840">
                <a:tc>
                  <a:txBody>
                    <a:bodyPr/>
                    <a:lstStyle/>
                    <a:p>
                      <a:pPr marL="0" indent="0">
                        <a:buFont typeface="Arial" panose="020B0604020202020204" pitchFamily="34" charset="0"/>
                        <a:buNone/>
                      </a:pPr>
                      <a:r>
                        <a:rPr lang="en-US" sz="1600" dirty="0">
                          <a:latin typeface="Arial" panose="020B0604020202020204" pitchFamily="34" charset="0"/>
                          <a:cs typeface="Arial" panose="020B0604020202020204" pitchFamily="34" charset="0"/>
                        </a:rPr>
                        <a:t>Agent-Assist Bot</a:t>
                      </a:r>
                      <a:endParaRPr lang="en-HK" sz="160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Assist customer service agents in handling queries by automating various applications</a:t>
                      </a:r>
                    </a:p>
                    <a:p>
                      <a:pPr marL="228600" indent="-228600">
                        <a:buFont typeface="Arial" panose="020B0604020202020204" pitchFamily="34" charset="0"/>
                        <a:buChar char="•"/>
                      </a:pPr>
                      <a:r>
                        <a:rPr lang="en-US" sz="1600" dirty="0">
                          <a:latin typeface="Arial" panose="020B0604020202020204" pitchFamily="34" charset="0"/>
                          <a:cs typeface="Arial" panose="020B0604020202020204" pitchFamily="34" charset="0"/>
                        </a:rPr>
                        <a:t>Monitor the screen of agents and guide them with the next best action</a:t>
                      </a:r>
                      <a:endParaRPr lang="en-HK"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48556217"/>
                  </a:ext>
                </a:extLst>
              </a:tr>
              <a:tr h="370840">
                <a:tc>
                  <a:txBody>
                    <a:bodyPr/>
                    <a:lstStyle/>
                    <a:p>
                      <a:pPr marL="0" indent="0">
                        <a:buFont typeface="Arial" panose="020B0604020202020204" pitchFamily="34" charset="0"/>
                        <a:buNone/>
                      </a:pPr>
                      <a:r>
                        <a:rPr lang="en-US" sz="1600" b="0" dirty="0">
                          <a:latin typeface="Arial" panose="020B0604020202020204" pitchFamily="34" charset="0"/>
                          <a:cs typeface="Arial" panose="020B0604020202020204" pitchFamily="34" charset="0"/>
                        </a:rPr>
                        <a:t>Copy-Paste Bot</a:t>
                      </a:r>
                      <a:endParaRPr lang="en-HK" sz="1600" b="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Execute rules-based processes to move structured data from one application to another</a:t>
                      </a:r>
                      <a:endParaRPr lang="en-HK"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34783867"/>
                  </a:ext>
                </a:extLst>
              </a:tr>
              <a:tr h="370840">
                <a:tc>
                  <a:txBody>
                    <a:bodyPr/>
                    <a:lstStyle/>
                    <a:p>
                      <a:pPr marL="0" indent="0">
                        <a:buFont typeface="Arial" panose="020B0604020202020204" pitchFamily="34" charset="0"/>
                        <a:buNone/>
                      </a:pPr>
                      <a:r>
                        <a:rPr lang="en-US" sz="1600" b="0" dirty="0">
                          <a:latin typeface="Arial" panose="020B0604020202020204" pitchFamily="34" charset="0"/>
                          <a:cs typeface="Arial" panose="020B0604020202020204" pitchFamily="34" charset="0"/>
                        </a:rPr>
                        <a:t>Reconciliation Bot</a:t>
                      </a:r>
                      <a:endParaRPr lang="en-HK" sz="1600" b="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Match transactions across disparate systems and detect errors (e.g. subjective mapping and hence such bots also require AI capabilities)</a:t>
                      </a:r>
                      <a:endParaRPr lang="en-HK"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7846488"/>
                  </a:ext>
                </a:extLst>
              </a:tr>
              <a:tr h="370840">
                <a:tc>
                  <a:txBody>
                    <a:bodyPr/>
                    <a:lstStyle/>
                    <a:p>
                      <a:pPr marL="0" indent="0">
                        <a:buFont typeface="Arial" panose="020B0604020202020204" pitchFamily="34" charset="0"/>
                        <a:buNone/>
                      </a:pPr>
                      <a:r>
                        <a:rPr lang="en-US" sz="1600" b="0" dirty="0">
                          <a:latin typeface="Arial" panose="020B0604020202020204" pitchFamily="34" charset="0"/>
                          <a:cs typeface="Arial" panose="020B0604020202020204" pitchFamily="34" charset="0"/>
                        </a:rPr>
                        <a:t>Dispatch Bot</a:t>
                      </a:r>
                      <a:endParaRPr lang="en-HK" sz="1600" b="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Classify documents from multiple sources into different categories</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Classification often involves screening documents in multiple formats (text, images, etc.) and hence requires automation technologies such as OCR, along with RPA and AI</a:t>
                      </a:r>
                      <a:endParaRPr lang="en-HK"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38604037"/>
                  </a:ext>
                </a:extLst>
              </a:tr>
              <a:tr h="370840">
                <a:tc>
                  <a:txBody>
                    <a:bodyPr/>
                    <a:lstStyle/>
                    <a:p>
                      <a:pPr marL="0" indent="0">
                        <a:buFont typeface="Arial" panose="020B0604020202020204" pitchFamily="34" charset="0"/>
                        <a:buNone/>
                      </a:pPr>
                      <a:r>
                        <a:rPr lang="en-US" sz="1600" b="0" dirty="0">
                          <a:latin typeface="Arial" panose="020B0604020202020204" pitchFamily="34" charset="0"/>
                          <a:cs typeface="Arial" panose="020B0604020202020204" pitchFamily="34" charset="0"/>
                        </a:rPr>
                        <a:t>Data-Entry Bot</a:t>
                      </a:r>
                      <a:endParaRPr lang="en-HK" sz="1600" b="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Gather relevant information from unstructured documents for relevant systems or applications</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Collecting and processing unstructured data with OCR and AI capabilities to read and interpret data in multiple formats</a:t>
                      </a:r>
                      <a:endParaRPr lang="en-HK"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829369"/>
                  </a:ext>
                </a:extLst>
              </a:tr>
              <a:tr h="370840">
                <a:tc>
                  <a:txBody>
                    <a:bodyPr/>
                    <a:lstStyle/>
                    <a:p>
                      <a:pPr marL="0" indent="0">
                        <a:buFont typeface="Arial" panose="020B0604020202020204" pitchFamily="34" charset="0"/>
                        <a:buNone/>
                      </a:pPr>
                      <a:r>
                        <a:rPr lang="en-US" sz="1600" b="0" dirty="0">
                          <a:latin typeface="Arial" panose="020B0604020202020204" pitchFamily="34" charset="0"/>
                          <a:cs typeface="Arial" panose="020B0604020202020204" pitchFamily="34" charset="0"/>
                        </a:rPr>
                        <a:t>Chatbot</a:t>
                      </a:r>
                      <a:endParaRPr lang="en-HK" sz="1600" b="0" dirty="0">
                        <a:latin typeface="Arial" panose="020B0604020202020204" pitchFamily="34" charset="0"/>
                        <a:cs typeface="Arial" panose="020B0604020202020204" pitchFamily="34" charset="0"/>
                      </a:endParaRPr>
                    </a:p>
                  </a:txBody>
                  <a:tcPr/>
                </a:tc>
                <a:tc>
                  <a:txBody>
                    <a:bodyPr/>
                    <a:lstStyle/>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Directly interact with customers in natural language to solve low-complexity queries</a:t>
                      </a:r>
                    </a:p>
                    <a:p>
                      <a:pPr marL="228600" indent="-228600">
                        <a:buFont typeface="Arial" panose="020B0604020202020204" pitchFamily="34" charset="0"/>
                        <a:buChar char="•"/>
                      </a:pPr>
                      <a:r>
                        <a:rPr lang="en-US" sz="1600" b="0" dirty="0">
                          <a:latin typeface="Arial" panose="020B0604020202020204" pitchFamily="34" charset="0"/>
                          <a:cs typeface="Arial" panose="020B0604020202020204" pitchFamily="34" charset="0"/>
                        </a:rPr>
                        <a:t>Determine customer intent and sentiments with NLP and ML and respond accordingly to customer queries or escalate to concerned departments to be handled by human agents</a:t>
                      </a:r>
                      <a:endParaRPr lang="en-HK"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67049361"/>
                  </a:ext>
                </a:extLst>
              </a:tr>
            </a:tbl>
          </a:graphicData>
        </a:graphic>
      </p:graphicFrame>
      <p:sp>
        <p:nvSpPr>
          <p:cNvPr id="7" name="TextBox 6">
            <a:extLst>
              <a:ext uri="{FF2B5EF4-FFF2-40B4-BE49-F238E27FC236}">
                <a16:creationId xmlns:a16="http://schemas.microsoft.com/office/drawing/2014/main" id="{C65211E1-8702-493C-9034-E0476803B4A2}"/>
              </a:ext>
            </a:extLst>
          </p:cNvPr>
          <p:cNvSpPr txBox="1"/>
          <p:nvPr/>
        </p:nvSpPr>
        <p:spPr>
          <a:xfrm>
            <a:off x="838200" y="6429216"/>
            <a:ext cx="10515596" cy="246221"/>
          </a:xfrm>
          <a:prstGeom prst="rect">
            <a:avLst/>
          </a:prstGeom>
          <a:noFill/>
        </p:spPr>
        <p:txBody>
          <a:bodyPr wrap="square" lIns="0" rtlCol="0" anchor="b">
            <a:spAutoFit/>
          </a:bodyPr>
          <a:lstStyle/>
          <a:p>
            <a:r>
              <a:rPr lang="en-US" sz="1000" dirty="0">
                <a:latin typeface="Arial" panose="020B0604020202020204" pitchFamily="34" charset="0"/>
                <a:cs typeface="Arial" panose="020B0604020202020204" pitchFamily="34" charset="0"/>
              </a:rPr>
              <a:t>Source: Everest Group Report on </a:t>
            </a:r>
            <a:r>
              <a:rPr lang="en-US" sz="1000" dirty="0" err="1">
                <a:latin typeface="Arial" panose="020B0604020202020204" pitchFamily="34" charset="0"/>
                <a:cs typeface="Arial" panose="020B0604020202020204" pitchFamily="34" charset="0"/>
              </a:rPr>
              <a:t>WorkFusion</a:t>
            </a:r>
            <a:r>
              <a:rPr lang="en-US" sz="1000" dirty="0">
                <a:latin typeface="Arial" panose="020B0604020202020204" pitchFamily="34" charset="0"/>
                <a:cs typeface="Arial" panose="020B0604020202020204" pitchFamily="34" charset="0"/>
              </a:rPr>
              <a:t> (2017)</a:t>
            </a:r>
          </a:p>
        </p:txBody>
      </p:sp>
      <p:pic>
        <p:nvPicPr>
          <p:cNvPr id="8" name="Picture 7">
            <a:extLst>
              <a:ext uri="{FF2B5EF4-FFF2-40B4-BE49-F238E27FC236}">
                <a16:creationId xmlns:a16="http://schemas.microsoft.com/office/drawing/2014/main" id="{3FDE33D1-FC5F-4EC9-98BB-F63098DA7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9742" y="375056"/>
            <a:ext cx="4812517" cy="1134657"/>
          </a:xfrm>
          <a:prstGeom prst="rect">
            <a:avLst/>
          </a:prstGeom>
        </p:spPr>
      </p:pic>
    </p:spTree>
    <p:extLst>
      <p:ext uri="{BB962C8B-B14F-4D97-AF65-F5344CB8AC3E}">
        <p14:creationId xmlns:p14="http://schemas.microsoft.com/office/powerpoint/2010/main" val="3270704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5C4AB-134C-43CF-9C19-D007D9E7A238}"/>
              </a:ext>
            </a:extLst>
          </p:cNvPr>
          <p:cNvSpPr>
            <a:spLocks noGrp="1"/>
          </p:cNvSpPr>
          <p:nvPr>
            <p:ph type="sldNum" sz="quarter" idx="12"/>
          </p:nvPr>
        </p:nvSpPr>
        <p:spPr/>
        <p:txBody>
          <a:bodyPr/>
          <a:lstStyle/>
          <a:p>
            <a:fld id="{C561A1FA-AF8D-40D5-924F-60D3B98E3498}" type="slidenum">
              <a:rPr lang="en-US" smtClean="0"/>
              <a:t>28</a:t>
            </a:fld>
            <a:endParaRPr lang="en-US"/>
          </a:p>
        </p:txBody>
      </p:sp>
      <p:graphicFrame>
        <p:nvGraphicFramePr>
          <p:cNvPr id="2" name="Table 1">
            <a:extLst>
              <a:ext uri="{FF2B5EF4-FFF2-40B4-BE49-F238E27FC236}">
                <a16:creationId xmlns:a16="http://schemas.microsoft.com/office/drawing/2014/main" id="{C7251ACD-F654-4B4F-B380-6FE165EA73BE}"/>
              </a:ext>
            </a:extLst>
          </p:cNvPr>
          <p:cNvGraphicFramePr>
            <a:graphicFrameLocks noGrp="1"/>
          </p:cNvGraphicFramePr>
          <p:nvPr>
            <p:extLst>
              <p:ext uri="{D42A27DB-BD31-4B8C-83A1-F6EECF244321}">
                <p14:modId xmlns:p14="http://schemas.microsoft.com/office/powerpoint/2010/main" val="1355337343"/>
              </p:ext>
            </p:extLst>
          </p:nvPr>
        </p:nvGraphicFramePr>
        <p:xfrm>
          <a:off x="838200" y="1865313"/>
          <a:ext cx="10515599" cy="4297680"/>
        </p:xfrm>
        <a:graphic>
          <a:graphicData uri="http://schemas.openxmlformats.org/drawingml/2006/table">
            <a:tbl>
              <a:tblPr firstRow="1" bandRow="1">
                <a:tableStyleId>{3B4B98B0-60AC-42C2-AFA5-B58CD77FA1E5}</a:tableStyleId>
              </a:tblPr>
              <a:tblGrid>
                <a:gridCol w="1447800">
                  <a:extLst>
                    <a:ext uri="{9D8B030D-6E8A-4147-A177-3AD203B41FA5}">
                      <a16:colId xmlns:a16="http://schemas.microsoft.com/office/drawing/2014/main" val="2091598771"/>
                    </a:ext>
                  </a:extLst>
                </a:gridCol>
                <a:gridCol w="2619375">
                  <a:extLst>
                    <a:ext uri="{9D8B030D-6E8A-4147-A177-3AD203B41FA5}">
                      <a16:colId xmlns:a16="http://schemas.microsoft.com/office/drawing/2014/main" val="2069500241"/>
                    </a:ext>
                  </a:extLst>
                </a:gridCol>
                <a:gridCol w="3358091">
                  <a:extLst>
                    <a:ext uri="{9D8B030D-6E8A-4147-A177-3AD203B41FA5}">
                      <a16:colId xmlns:a16="http://schemas.microsoft.com/office/drawing/2014/main" val="1943615548"/>
                    </a:ext>
                  </a:extLst>
                </a:gridCol>
                <a:gridCol w="3090333">
                  <a:extLst>
                    <a:ext uri="{9D8B030D-6E8A-4147-A177-3AD203B41FA5}">
                      <a16:colId xmlns:a16="http://schemas.microsoft.com/office/drawing/2014/main" val="545776878"/>
                    </a:ext>
                  </a:extLst>
                </a:gridCol>
              </a:tblGrid>
              <a:tr h="291364">
                <a:tc>
                  <a:txBody>
                    <a:bodyPr/>
                    <a:lstStyle/>
                    <a:p>
                      <a:r>
                        <a:rPr lang="en-US" sz="1200" dirty="0">
                          <a:latin typeface="Arial" panose="020B0604020202020204" pitchFamily="34" charset="0"/>
                          <a:cs typeface="Arial" panose="020B0604020202020204" pitchFamily="34" charset="0"/>
                        </a:rPr>
                        <a:t>Type of Business Process</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Sample Use Case</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Smart Digital Workforce</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Business Outcomes</a:t>
                      </a:r>
                      <a:endParaRPr lang="en-HK"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8689651"/>
                  </a:ext>
                </a:extLst>
              </a:tr>
              <a:tr h="524456">
                <a:tc>
                  <a:txBody>
                    <a:bodyPr/>
                    <a:lstStyle/>
                    <a:p>
                      <a:r>
                        <a:rPr lang="en-US" sz="1200" dirty="0">
                          <a:latin typeface="Arial" panose="020B0604020202020204" pitchFamily="34" charset="0"/>
                          <a:cs typeface="Arial" panose="020B0604020202020204" pitchFamily="34" charset="0"/>
                        </a:rPr>
                        <a:t>Transactional</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Validating customer information in Know-Your-Customer (KYC) process</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RPA bots, humans for exceptions</a:t>
                      </a:r>
                      <a:endParaRPr lang="en-HK" sz="1200" dirty="0">
                        <a:latin typeface="Arial" panose="020B0604020202020204" pitchFamily="34" charset="0"/>
                        <a:cs typeface="Arial" panose="020B0604020202020204" pitchFamily="34" charset="0"/>
                      </a:endParaRPr>
                    </a:p>
                  </a:txBody>
                  <a:tcPr/>
                </a:tc>
                <a:tc>
                  <a:txBody>
                    <a:bodyPr/>
                    <a:lstStyle/>
                    <a:p>
                      <a:pPr marL="174625" indent="-174625">
                        <a:buFont typeface="Arial" panose="020B0604020202020204" pitchFamily="34" charset="0"/>
                        <a:buChar char="•"/>
                      </a:pPr>
                      <a:r>
                        <a:rPr lang="en-US" sz="1200" dirty="0">
                          <a:latin typeface="Arial" panose="020B0604020202020204" pitchFamily="34" charset="0"/>
                          <a:cs typeface="Arial" panose="020B0604020202020204" pitchFamily="34" charset="0"/>
                        </a:rPr>
                        <a:t>Cost reduction</a:t>
                      </a:r>
                    </a:p>
                    <a:p>
                      <a:pPr marL="174625" indent="-174625">
                        <a:buFont typeface="Arial" panose="020B0604020202020204" pitchFamily="34" charset="0"/>
                        <a:buChar char="•"/>
                      </a:pPr>
                      <a:r>
                        <a:rPr lang="en-US" sz="1200" dirty="0">
                          <a:latin typeface="Arial" panose="020B0604020202020204" pitchFamily="34" charset="0"/>
                          <a:cs typeface="Arial" panose="020B0604020202020204" pitchFamily="34" charset="0"/>
                        </a:rPr>
                        <a:t>Increased workforce</a:t>
                      </a:r>
                      <a:r>
                        <a:rPr lang="en-HK" sz="1200" dirty="0">
                          <a:latin typeface="Arial" panose="020B0604020202020204" pitchFamily="34" charset="0"/>
                          <a:cs typeface="Arial" panose="020B0604020202020204" pitchFamily="34" charset="0"/>
                        </a:rPr>
                        <a:t> productivity</a:t>
                      </a:r>
                    </a:p>
                    <a:p>
                      <a:pPr marL="174625" indent="-174625">
                        <a:buFont typeface="Arial" panose="020B0604020202020204" pitchFamily="34" charset="0"/>
                        <a:buChar char="•"/>
                      </a:pPr>
                      <a:r>
                        <a:rPr lang="en-HK" sz="1200" dirty="0">
                          <a:latin typeface="Arial" panose="020B0604020202020204" pitchFamily="34" charset="0"/>
                          <a:cs typeface="Arial" panose="020B0604020202020204" pitchFamily="34" charset="0"/>
                        </a:rPr>
                        <a:t>Increased process efficiency</a:t>
                      </a:r>
                    </a:p>
                    <a:p>
                      <a:pPr marL="174625" indent="-174625">
                        <a:buFont typeface="Arial" panose="020B0604020202020204" pitchFamily="34" charset="0"/>
                        <a:buChar char="•"/>
                      </a:pPr>
                      <a:r>
                        <a:rPr lang="en-HK" sz="1200" dirty="0">
                          <a:latin typeface="Arial" panose="020B0604020202020204" pitchFamily="34" charset="0"/>
                          <a:cs typeface="Arial" panose="020B0604020202020204" pitchFamily="34" charset="0"/>
                        </a:rPr>
                        <a:t>Regulatory compliance</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48556217"/>
                  </a:ext>
                </a:extLst>
              </a:tr>
              <a:tr h="2913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Transactional</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Self-service: Answering FAQs in interactive chat</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Chatbots, RPA bots, and human agents for exceptions</a:t>
                      </a:r>
                      <a:endParaRPr lang="en-HK" sz="1200" dirty="0">
                        <a:latin typeface="Arial" panose="020B0604020202020204" pitchFamily="34" charset="0"/>
                        <a:cs typeface="Arial" panose="020B0604020202020204" pitchFamily="34" charset="0"/>
                      </a:endParaRPr>
                    </a:p>
                  </a:txBody>
                  <a:tcPr/>
                </a:tc>
                <a:tc>
                  <a:txBody>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Enhanced customer experience</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Increased process efficiency</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Improved agility</a:t>
                      </a:r>
                      <a:endParaRPr lang="en-HK"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5481321"/>
                  </a:ext>
                </a:extLst>
              </a:tr>
              <a:tr h="407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Transactional</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Consumer onboarding</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RPA bots with OCR for forms screening, and human agents and cognitive bots for exceptions</a:t>
                      </a:r>
                      <a:endParaRPr lang="en-HK" sz="1200" dirty="0">
                        <a:latin typeface="Arial" panose="020B0604020202020204" pitchFamily="34" charset="0"/>
                        <a:cs typeface="Arial" panose="020B0604020202020204" pitchFamily="34" charset="0"/>
                      </a:endParaRPr>
                    </a:p>
                  </a:txBody>
                  <a:tcPr/>
                </a:tc>
                <a:tc>
                  <a:txBody>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Cost reduction</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Improved quality and process efficiency</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Enhanced customer experience</a:t>
                      </a:r>
                      <a:endParaRPr lang="en-HK"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36779921"/>
                  </a:ext>
                </a:extLst>
              </a:tr>
              <a:tr h="2913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Knowledge-Based</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Customer servicing: Answering complex customer queries</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Chat-assist bots and human agents</a:t>
                      </a:r>
                      <a:endParaRPr lang="en-HK" sz="1200" dirty="0">
                        <a:latin typeface="Arial" panose="020B0604020202020204" pitchFamily="34" charset="0"/>
                        <a:cs typeface="Arial" panose="020B0604020202020204" pitchFamily="34" charset="0"/>
                      </a:endParaRPr>
                    </a:p>
                  </a:txBody>
                  <a:tcPr/>
                </a:tc>
                <a:tc>
                  <a:txBody>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Increased workforce productivity</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Increased process efficiency</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Enhanced customer experience</a:t>
                      </a:r>
                      <a:endParaRPr lang="en-HK"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9601375"/>
                  </a:ext>
                </a:extLst>
              </a:tr>
              <a:tr h="291364">
                <a:tc>
                  <a:txBody>
                    <a:bodyPr/>
                    <a:lstStyle/>
                    <a:p>
                      <a:r>
                        <a:rPr lang="en-US" sz="1200" dirty="0">
                          <a:latin typeface="Arial" panose="020B0604020202020204" pitchFamily="34" charset="0"/>
                          <a:cs typeface="Arial" panose="020B0604020202020204" pitchFamily="34" charset="0"/>
                        </a:rPr>
                        <a:t>Knowledge-Based</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Sentiment analysis: Predicting customer emotions</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Cognitive bots and human agents for actions</a:t>
                      </a:r>
                      <a:endParaRPr lang="en-HK" sz="1200" dirty="0">
                        <a:latin typeface="Arial" panose="020B0604020202020204" pitchFamily="34" charset="0"/>
                        <a:cs typeface="Arial" panose="020B0604020202020204" pitchFamily="34" charset="0"/>
                      </a:endParaRPr>
                    </a:p>
                  </a:txBody>
                  <a:tcPr/>
                </a:tc>
                <a:tc>
                  <a:txBody>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Increased customer satisfaction</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Increased workforce productivity</a:t>
                      </a:r>
                      <a:endParaRPr lang="en-HK"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5742938"/>
                  </a:ext>
                </a:extLst>
              </a:tr>
              <a:tr h="291364">
                <a:tc>
                  <a:txBody>
                    <a:bodyPr/>
                    <a:lstStyle/>
                    <a:p>
                      <a:r>
                        <a:rPr lang="en-US" sz="1200" dirty="0">
                          <a:latin typeface="Arial" panose="020B0604020202020204" pitchFamily="34" charset="0"/>
                          <a:cs typeface="Arial" panose="020B0604020202020204" pitchFamily="34" charset="0"/>
                        </a:rPr>
                        <a:t>Knowledge-Based</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Fraud detection in banking and financial services</a:t>
                      </a:r>
                      <a:endParaRPr lang="en-HK"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Cognitive bots and human agents</a:t>
                      </a:r>
                      <a:endParaRPr lang="en-HK" sz="1200" dirty="0">
                        <a:latin typeface="Arial" panose="020B0604020202020204" pitchFamily="34" charset="0"/>
                        <a:cs typeface="Arial" panose="020B0604020202020204" pitchFamily="34" charset="0"/>
                      </a:endParaRPr>
                    </a:p>
                  </a:txBody>
                  <a:tcPr/>
                </a:tc>
                <a:tc>
                  <a:txBody>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Better management and control</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Increased process efficiency</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Regulatory compliance</a:t>
                      </a:r>
                      <a:endParaRPr lang="en-HK"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09574227"/>
                  </a:ext>
                </a:extLst>
              </a:tr>
            </a:tbl>
          </a:graphicData>
        </a:graphic>
      </p:graphicFrame>
      <p:sp>
        <p:nvSpPr>
          <p:cNvPr id="8" name="TextBox 7">
            <a:extLst>
              <a:ext uri="{FF2B5EF4-FFF2-40B4-BE49-F238E27FC236}">
                <a16:creationId xmlns:a16="http://schemas.microsoft.com/office/drawing/2014/main" id="{F5DE026F-2138-42AF-A25D-DFC34F6F1E5E}"/>
              </a:ext>
            </a:extLst>
          </p:cNvPr>
          <p:cNvSpPr txBox="1"/>
          <p:nvPr/>
        </p:nvSpPr>
        <p:spPr>
          <a:xfrm>
            <a:off x="838200" y="6429216"/>
            <a:ext cx="10515596" cy="246221"/>
          </a:xfrm>
          <a:prstGeom prst="rect">
            <a:avLst/>
          </a:prstGeom>
          <a:noFill/>
        </p:spPr>
        <p:txBody>
          <a:bodyPr wrap="square" lIns="0" rtlCol="0" anchor="b">
            <a:spAutoFit/>
          </a:bodyPr>
          <a:lstStyle/>
          <a:p>
            <a:r>
              <a:rPr lang="en-US" sz="1000" dirty="0">
                <a:latin typeface="Arial" panose="020B0604020202020204" pitchFamily="34" charset="0"/>
                <a:cs typeface="Arial" panose="020B0604020202020204" pitchFamily="34" charset="0"/>
              </a:rPr>
              <a:t>Source: Everest Group Report on </a:t>
            </a:r>
            <a:r>
              <a:rPr lang="en-US" sz="1000" dirty="0" err="1">
                <a:latin typeface="Arial" panose="020B0604020202020204" pitchFamily="34" charset="0"/>
                <a:cs typeface="Arial" panose="020B0604020202020204" pitchFamily="34" charset="0"/>
              </a:rPr>
              <a:t>WorkFusion</a:t>
            </a:r>
            <a:r>
              <a:rPr lang="en-US" sz="1000" dirty="0">
                <a:latin typeface="Arial" panose="020B0604020202020204" pitchFamily="34" charset="0"/>
                <a:cs typeface="Arial" panose="020B0604020202020204" pitchFamily="34" charset="0"/>
              </a:rPr>
              <a:t> (2017)</a:t>
            </a:r>
          </a:p>
        </p:txBody>
      </p:sp>
      <p:pic>
        <p:nvPicPr>
          <p:cNvPr id="7" name="Picture 6">
            <a:extLst>
              <a:ext uri="{FF2B5EF4-FFF2-40B4-BE49-F238E27FC236}">
                <a16:creationId xmlns:a16="http://schemas.microsoft.com/office/drawing/2014/main" id="{24D64B24-F571-4292-84B3-1BB2ECA1EB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742" y="375056"/>
            <a:ext cx="4812517" cy="1134657"/>
          </a:xfrm>
          <a:prstGeom prst="rect">
            <a:avLst/>
          </a:prstGeom>
        </p:spPr>
      </p:pic>
    </p:spTree>
    <p:extLst>
      <p:ext uri="{BB962C8B-B14F-4D97-AF65-F5344CB8AC3E}">
        <p14:creationId xmlns:p14="http://schemas.microsoft.com/office/powerpoint/2010/main" val="1067309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5C4AB-134C-43CF-9C19-D007D9E7A238}"/>
              </a:ext>
            </a:extLst>
          </p:cNvPr>
          <p:cNvSpPr>
            <a:spLocks noGrp="1"/>
          </p:cNvSpPr>
          <p:nvPr>
            <p:ph type="sldNum" sz="quarter" idx="12"/>
          </p:nvPr>
        </p:nvSpPr>
        <p:spPr/>
        <p:txBody>
          <a:bodyPr/>
          <a:lstStyle/>
          <a:p>
            <a:fld id="{C561A1FA-AF8D-40D5-924F-60D3B98E3498}" type="slidenum">
              <a:rPr lang="en-US" smtClean="0"/>
              <a:t>29</a:t>
            </a:fld>
            <a:endParaRPr lang="en-US"/>
          </a:p>
        </p:txBody>
      </p:sp>
      <p:sp>
        <p:nvSpPr>
          <p:cNvPr id="8" name="TextBox 7">
            <a:extLst>
              <a:ext uri="{FF2B5EF4-FFF2-40B4-BE49-F238E27FC236}">
                <a16:creationId xmlns:a16="http://schemas.microsoft.com/office/drawing/2014/main" id="{F5DE026F-2138-42AF-A25D-DFC34F6F1E5E}"/>
              </a:ext>
            </a:extLst>
          </p:cNvPr>
          <p:cNvSpPr txBox="1"/>
          <p:nvPr/>
        </p:nvSpPr>
        <p:spPr>
          <a:xfrm>
            <a:off x="838200" y="6429216"/>
            <a:ext cx="10515596" cy="246221"/>
          </a:xfrm>
          <a:prstGeom prst="rect">
            <a:avLst/>
          </a:prstGeom>
          <a:noFill/>
        </p:spPr>
        <p:txBody>
          <a:bodyPr wrap="square" lIns="0" rtlCol="0" anchor="b">
            <a:spAutoFit/>
          </a:bodyPr>
          <a:lstStyle/>
          <a:p>
            <a:r>
              <a:rPr lang="en-US" sz="1000" dirty="0">
                <a:latin typeface="Arial" panose="020B0604020202020204" pitchFamily="34" charset="0"/>
                <a:cs typeface="Arial" panose="020B0604020202020204" pitchFamily="34" charset="0"/>
              </a:rPr>
              <a:t>Source: Everest Group Report on </a:t>
            </a:r>
            <a:r>
              <a:rPr lang="en-US" sz="1000" dirty="0" err="1">
                <a:latin typeface="Arial" panose="020B0604020202020204" pitchFamily="34" charset="0"/>
                <a:cs typeface="Arial" panose="020B0604020202020204" pitchFamily="34" charset="0"/>
              </a:rPr>
              <a:t>WorkFusion</a:t>
            </a:r>
            <a:r>
              <a:rPr lang="en-US" sz="1000" dirty="0">
                <a:latin typeface="Arial" panose="020B0604020202020204" pitchFamily="34" charset="0"/>
                <a:cs typeface="Arial" panose="020B0604020202020204" pitchFamily="34" charset="0"/>
              </a:rPr>
              <a:t> (2017)</a:t>
            </a:r>
          </a:p>
        </p:txBody>
      </p:sp>
      <p:pic>
        <p:nvPicPr>
          <p:cNvPr id="7" name="Picture 6">
            <a:extLst>
              <a:ext uri="{FF2B5EF4-FFF2-40B4-BE49-F238E27FC236}">
                <a16:creationId xmlns:a16="http://schemas.microsoft.com/office/drawing/2014/main" id="{24D64B24-F571-4292-84B3-1BB2ECA1EB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742" y="375056"/>
            <a:ext cx="4812517" cy="1134657"/>
          </a:xfrm>
          <a:prstGeom prst="rect">
            <a:avLst/>
          </a:prstGeom>
        </p:spPr>
      </p:pic>
      <p:pic>
        <p:nvPicPr>
          <p:cNvPr id="6" name="Picture 5">
            <a:extLst>
              <a:ext uri="{FF2B5EF4-FFF2-40B4-BE49-F238E27FC236}">
                <a16:creationId xmlns:a16="http://schemas.microsoft.com/office/drawing/2014/main" id="{8426383C-814B-42D9-A7C4-6DA0C49C2E97}"/>
              </a:ext>
            </a:extLst>
          </p:cNvPr>
          <p:cNvPicPr>
            <a:picLocks noChangeAspect="1"/>
          </p:cNvPicPr>
          <p:nvPr/>
        </p:nvPicPr>
        <p:blipFill>
          <a:blip r:embed="rId3">
            <a:clrChange>
              <a:clrFrom>
                <a:srgbClr val="F2F2F2"/>
              </a:clrFrom>
              <a:clrTo>
                <a:srgbClr val="F2F2F2">
                  <a:alpha val="0"/>
                </a:srgbClr>
              </a:clrTo>
            </a:clrChange>
          </a:blip>
          <a:stretch>
            <a:fillRect/>
          </a:stretch>
        </p:blipFill>
        <p:spPr>
          <a:xfrm>
            <a:off x="1827299" y="1443038"/>
            <a:ext cx="8537401" cy="5012267"/>
          </a:xfrm>
          <a:prstGeom prst="rect">
            <a:avLst/>
          </a:prstGeom>
        </p:spPr>
      </p:pic>
    </p:spTree>
    <p:extLst>
      <p:ext uri="{BB962C8B-B14F-4D97-AF65-F5344CB8AC3E}">
        <p14:creationId xmlns:p14="http://schemas.microsoft.com/office/powerpoint/2010/main" val="137934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2E266-8776-42D2-B1BA-00B4FC769FC8}"/>
              </a:ext>
            </a:extLst>
          </p:cNvPr>
          <p:cNvSpPr>
            <a:spLocks noGrp="1"/>
          </p:cNvSpPr>
          <p:nvPr>
            <p:ph type="sldNum" sz="quarter" idx="12"/>
          </p:nvPr>
        </p:nvSpPr>
        <p:spPr/>
        <p:txBody>
          <a:bodyPr/>
          <a:lstStyle/>
          <a:p>
            <a:fld id="{C561A1FA-AF8D-40D5-924F-60D3B98E3498}" type="slidenum">
              <a:rPr lang="en-US" smtClean="0"/>
              <a:t>3</a:t>
            </a:fld>
            <a:endParaRPr lang="en-US"/>
          </a:p>
        </p:txBody>
      </p:sp>
      <p:grpSp>
        <p:nvGrpSpPr>
          <p:cNvPr id="3" name="Group 2">
            <a:extLst>
              <a:ext uri="{FF2B5EF4-FFF2-40B4-BE49-F238E27FC236}">
                <a16:creationId xmlns:a16="http://schemas.microsoft.com/office/drawing/2014/main" id="{330D320C-0556-470D-BDB2-EC64C7EA58CF}"/>
              </a:ext>
            </a:extLst>
          </p:cNvPr>
          <p:cNvGrpSpPr/>
          <p:nvPr/>
        </p:nvGrpSpPr>
        <p:grpSpPr>
          <a:xfrm>
            <a:off x="4428062" y="1999236"/>
            <a:ext cx="6653527" cy="2859528"/>
            <a:chOff x="4963063" y="2033883"/>
            <a:chExt cx="6653527" cy="2859528"/>
          </a:xfrm>
        </p:grpSpPr>
        <p:sp>
          <p:nvSpPr>
            <p:cNvPr id="7" name="TextBox 6">
              <a:extLst>
                <a:ext uri="{FF2B5EF4-FFF2-40B4-BE49-F238E27FC236}">
                  <a16:creationId xmlns:a16="http://schemas.microsoft.com/office/drawing/2014/main" id="{D0C1E55E-EA39-418A-9CE6-6B8DF967FAA9}"/>
                </a:ext>
              </a:extLst>
            </p:cNvPr>
            <p:cNvSpPr txBox="1"/>
            <p:nvPr/>
          </p:nvSpPr>
          <p:spPr>
            <a:xfrm>
              <a:off x="5026324" y="2985196"/>
              <a:ext cx="6590266" cy="1908215"/>
            </a:xfrm>
            <a:prstGeom prst="rect">
              <a:avLst/>
            </a:prstGeom>
            <a:noFill/>
          </p:spPr>
          <p:txBody>
            <a:bodyPr wrap="none" rtlCol="0">
              <a:spAutoFit/>
            </a:bodyPr>
            <a:lstStyle/>
            <a:p>
              <a:r>
                <a:rPr lang="en-US" sz="7000" b="1" dirty="0">
                  <a:latin typeface="Times New Roman" panose="02020603050405020304" pitchFamily="18" charset="0"/>
                  <a:cs typeface="Times New Roman" panose="02020603050405020304" pitchFamily="18" charset="0"/>
                </a:rPr>
                <a:t>https://kahoot.it/</a:t>
              </a:r>
            </a:p>
            <a:p>
              <a:r>
                <a:rPr lang="en-US" sz="2400" dirty="0">
                  <a:latin typeface="Times New Roman" panose="02020603050405020304" pitchFamily="18" charset="0"/>
                  <a:cs typeface="Times New Roman" panose="02020603050405020304" pitchFamily="18" charset="0"/>
                </a:rPr>
                <a:t>Please wait for the Game Pin</a:t>
              </a:r>
            </a:p>
            <a:p>
              <a:r>
                <a:rPr lang="en-US" sz="2400" dirty="0">
                  <a:latin typeface="Times New Roman" panose="02020603050405020304" pitchFamily="18" charset="0"/>
                  <a:cs typeface="Times New Roman" panose="02020603050405020304" pitchFamily="18" charset="0"/>
                </a:rPr>
                <a:t>Use your full name for attendance</a:t>
              </a:r>
            </a:p>
          </p:txBody>
        </p:sp>
        <p:pic>
          <p:nvPicPr>
            <p:cNvPr id="8" name="Picture 7">
              <a:extLst>
                <a:ext uri="{FF2B5EF4-FFF2-40B4-BE49-F238E27FC236}">
                  <a16:creationId xmlns:a16="http://schemas.microsoft.com/office/drawing/2014/main" id="{A2E4D8B3-8226-4E62-A421-1988924E97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3063" y="2033883"/>
              <a:ext cx="3001412" cy="1226993"/>
            </a:xfrm>
            <a:prstGeom prst="rect">
              <a:avLst/>
            </a:prstGeom>
          </p:spPr>
        </p:pic>
      </p:grpSp>
      <p:grpSp>
        <p:nvGrpSpPr>
          <p:cNvPr id="5" name="Group 4">
            <a:extLst>
              <a:ext uri="{FF2B5EF4-FFF2-40B4-BE49-F238E27FC236}">
                <a16:creationId xmlns:a16="http://schemas.microsoft.com/office/drawing/2014/main" id="{89C27375-C870-454F-9432-B0A2DEBF00BA}"/>
              </a:ext>
            </a:extLst>
          </p:cNvPr>
          <p:cNvGrpSpPr/>
          <p:nvPr/>
        </p:nvGrpSpPr>
        <p:grpSpPr>
          <a:xfrm>
            <a:off x="1110411" y="1706451"/>
            <a:ext cx="3225800" cy="3445099"/>
            <a:chOff x="1110411" y="2147743"/>
            <a:chExt cx="3225800" cy="3445099"/>
          </a:xfrm>
        </p:grpSpPr>
        <p:sp>
          <p:nvSpPr>
            <p:cNvPr id="2" name="Rectangle 1">
              <a:extLst>
                <a:ext uri="{FF2B5EF4-FFF2-40B4-BE49-F238E27FC236}">
                  <a16:creationId xmlns:a16="http://schemas.microsoft.com/office/drawing/2014/main" id="{A0C2139E-A00C-4D68-83EB-3C6743778AED}"/>
                </a:ext>
              </a:extLst>
            </p:cNvPr>
            <p:cNvSpPr/>
            <p:nvPr/>
          </p:nvSpPr>
          <p:spPr>
            <a:xfrm>
              <a:off x="1110411" y="2147743"/>
              <a:ext cx="3225800" cy="999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Arial" panose="020B0604020202020204" pitchFamily="34" charset="0"/>
                  <a:cs typeface="Arial" panose="020B0604020202020204" pitchFamily="34" charset="0"/>
                </a:rPr>
                <a:t>Interact</a:t>
              </a:r>
              <a:endParaRPr lang="en-HK"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DC907B7-147F-4E23-92F5-83ED47D49DC8}"/>
                </a:ext>
              </a:extLst>
            </p:cNvPr>
            <p:cNvSpPr/>
            <p:nvPr/>
          </p:nvSpPr>
          <p:spPr>
            <a:xfrm>
              <a:off x="1110411" y="3370656"/>
              <a:ext cx="3225800" cy="999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Arial" panose="020B0604020202020204" pitchFamily="34" charset="0"/>
                  <a:cs typeface="Arial" panose="020B0604020202020204" pitchFamily="34" charset="0"/>
                </a:rPr>
                <a:t>Encourage</a:t>
              </a:r>
              <a:endParaRPr lang="en-HK" dirty="0">
                <a:solidFill>
                  <a:schemeClr val="accent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BE46D03-5566-4735-9CF6-002CDA3E0816}"/>
                </a:ext>
              </a:extLst>
            </p:cNvPr>
            <p:cNvSpPr/>
            <p:nvPr/>
          </p:nvSpPr>
          <p:spPr>
            <a:xfrm>
              <a:off x="1110411" y="4593568"/>
              <a:ext cx="3225800" cy="9992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Arial" panose="020B0604020202020204" pitchFamily="34" charset="0"/>
                  <a:cs typeface="Arial" panose="020B0604020202020204" pitchFamily="34" charset="0"/>
                </a:rPr>
                <a:t>Reward</a:t>
              </a:r>
              <a:endParaRPr lang="en-HK" dirty="0">
                <a:solidFill>
                  <a:schemeClr val="accent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2503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35847C-7FAE-4F57-AE26-6ACE74716374}"/>
              </a:ext>
            </a:extLst>
          </p:cNvPr>
          <p:cNvSpPr>
            <a:spLocks noGrp="1"/>
          </p:cNvSpPr>
          <p:nvPr>
            <p:ph type="sldNum" sz="quarter" idx="12"/>
          </p:nvPr>
        </p:nvSpPr>
        <p:spPr/>
        <p:txBody>
          <a:bodyPr/>
          <a:lstStyle/>
          <a:p>
            <a:fld id="{C561A1FA-AF8D-40D5-924F-60D3B98E3498}" type="slidenum">
              <a:rPr lang="en-US" smtClean="0"/>
              <a:t>30</a:t>
            </a:fld>
            <a:endParaRPr lang="en-US"/>
          </a:p>
        </p:txBody>
      </p:sp>
      <p:pic>
        <p:nvPicPr>
          <p:cNvPr id="6" name="Picture 5">
            <a:hlinkClick r:id="rId2"/>
            <a:extLst>
              <a:ext uri="{FF2B5EF4-FFF2-40B4-BE49-F238E27FC236}">
                <a16:creationId xmlns:a16="http://schemas.microsoft.com/office/drawing/2014/main" id="{D462A5AD-EABD-40DA-9864-FAE685CFE801}"/>
              </a:ext>
            </a:extLst>
          </p:cNvPr>
          <p:cNvPicPr>
            <a:picLocks noChangeAspect="1"/>
          </p:cNvPicPr>
          <p:nvPr/>
        </p:nvPicPr>
        <p:blipFill>
          <a:blip r:embed="rId3"/>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BE3B9EB1-9FBB-4A63-A10D-154E62ECEB54}"/>
              </a:ext>
            </a:extLst>
          </p:cNvPr>
          <p:cNvSpPr/>
          <p:nvPr/>
        </p:nvSpPr>
        <p:spPr>
          <a:xfrm rot="10800000">
            <a:off x="10363200" y="1"/>
            <a:ext cx="1828800" cy="1828800"/>
          </a:xfrm>
          <a:prstGeom prst="rtTriangle">
            <a:avLst/>
          </a:prstGeom>
          <a:gradFill flip="none" rotWithShape="1">
            <a:gsLst>
              <a:gs pos="0">
                <a:srgbClr val="0033D6"/>
              </a:gs>
              <a:gs pos="100000">
                <a:schemeClr val="bg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139042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9E2963-6F19-4698-9ACE-DE2A9A6F7583}"/>
              </a:ext>
            </a:extLst>
          </p:cNvPr>
          <p:cNvSpPr>
            <a:spLocks noGrp="1"/>
          </p:cNvSpPr>
          <p:nvPr>
            <p:ph type="sldNum" sz="quarter" idx="12"/>
          </p:nvPr>
        </p:nvSpPr>
        <p:spPr/>
        <p:txBody>
          <a:bodyPr/>
          <a:lstStyle/>
          <a:p>
            <a:fld id="{C561A1FA-AF8D-40D5-924F-60D3B98E3498}" type="slidenum">
              <a:rPr lang="en-US" smtClean="0"/>
              <a:t>31</a:t>
            </a:fld>
            <a:endParaRPr lang="en-US"/>
          </a:p>
        </p:txBody>
      </p:sp>
      <p:pic>
        <p:nvPicPr>
          <p:cNvPr id="7" name="Picture 6">
            <a:hlinkClick r:id="rId2"/>
            <a:extLst>
              <a:ext uri="{FF2B5EF4-FFF2-40B4-BE49-F238E27FC236}">
                <a16:creationId xmlns:a16="http://schemas.microsoft.com/office/drawing/2014/main" id="{F058F080-3EB8-4ECD-9932-73A35FB2B35C}"/>
              </a:ext>
            </a:extLst>
          </p:cNvPr>
          <p:cNvPicPr>
            <a:picLocks noChangeAspect="1"/>
          </p:cNvPicPr>
          <p:nvPr/>
        </p:nvPicPr>
        <p:blipFill>
          <a:blip r:embed="rId3"/>
          <a:stretch>
            <a:fillRect/>
          </a:stretch>
        </p:blipFill>
        <p:spPr>
          <a:xfrm>
            <a:off x="0" y="0"/>
            <a:ext cx="12192000" cy="6858000"/>
          </a:xfrm>
          <a:prstGeom prst="rect">
            <a:avLst/>
          </a:prstGeom>
        </p:spPr>
      </p:pic>
      <p:sp>
        <p:nvSpPr>
          <p:cNvPr id="8" name="Right Triangle 7">
            <a:extLst>
              <a:ext uri="{FF2B5EF4-FFF2-40B4-BE49-F238E27FC236}">
                <a16:creationId xmlns:a16="http://schemas.microsoft.com/office/drawing/2014/main" id="{B9BD65F0-213D-4D57-BC9C-05B5B5289424}"/>
              </a:ext>
            </a:extLst>
          </p:cNvPr>
          <p:cNvSpPr/>
          <p:nvPr/>
        </p:nvSpPr>
        <p:spPr>
          <a:xfrm rot="10800000">
            <a:off x="10363200" y="1"/>
            <a:ext cx="1828800" cy="1828800"/>
          </a:xfrm>
          <a:prstGeom prst="rtTriangle">
            <a:avLst/>
          </a:prstGeom>
          <a:gradFill flip="none" rotWithShape="1">
            <a:gsLst>
              <a:gs pos="0">
                <a:srgbClr val="0033D6"/>
              </a:gs>
              <a:gs pos="100000">
                <a:schemeClr val="bg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85434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C80E2-36B1-45F2-BC00-EAF743642A49}"/>
              </a:ext>
            </a:extLst>
          </p:cNvPr>
          <p:cNvSpPr>
            <a:spLocks noGrp="1"/>
          </p:cNvSpPr>
          <p:nvPr>
            <p:ph type="sldNum" sz="quarter" idx="12"/>
          </p:nvPr>
        </p:nvSpPr>
        <p:spPr/>
        <p:txBody>
          <a:bodyPr/>
          <a:lstStyle/>
          <a:p>
            <a:fld id="{C561A1FA-AF8D-40D5-924F-60D3B98E3498}" type="slidenum">
              <a:rPr lang="en-US" smtClean="0"/>
              <a:t>4</a:t>
            </a:fld>
            <a:endParaRPr lang="en-US"/>
          </a:p>
        </p:txBody>
      </p:sp>
      <p:sp>
        <p:nvSpPr>
          <p:cNvPr id="8" name="Title 1">
            <a:extLst>
              <a:ext uri="{FF2B5EF4-FFF2-40B4-BE49-F238E27FC236}">
                <a16:creationId xmlns:a16="http://schemas.microsoft.com/office/drawing/2014/main" id="{80FA3BBC-E1A5-44C6-8E47-B3638831C260}"/>
              </a:ext>
            </a:extLst>
          </p:cNvPr>
          <p:cNvSpPr>
            <a:spLocks noGrp="1"/>
          </p:cNvSpPr>
          <p:nvPr>
            <p:ph type="title"/>
          </p:nvPr>
        </p:nvSpPr>
        <p:spPr>
          <a:xfrm>
            <a:off x="838200" y="365125"/>
            <a:ext cx="10515600" cy="1325563"/>
          </a:xfrm>
        </p:spPr>
        <p:txBody>
          <a:bodyPr/>
          <a:lstStyle/>
          <a:p>
            <a:r>
              <a:rPr lang="en-US" dirty="0"/>
              <a:t>Beyond the Classroom</a:t>
            </a:r>
            <a:endParaRPr lang="en-HK" dirty="0"/>
          </a:p>
        </p:txBody>
      </p:sp>
      <p:pic>
        <p:nvPicPr>
          <p:cNvPr id="2" name="Picture 1">
            <a:extLst>
              <a:ext uri="{FF2B5EF4-FFF2-40B4-BE49-F238E27FC236}">
                <a16:creationId xmlns:a16="http://schemas.microsoft.com/office/drawing/2014/main" id="{A6B0E45F-5C11-4DA2-92B6-75FA692E560D}"/>
              </a:ext>
            </a:extLst>
          </p:cNvPr>
          <p:cNvPicPr>
            <a:picLocks noChangeAspect="1"/>
          </p:cNvPicPr>
          <p:nvPr/>
        </p:nvPicPr>
        <p:blipFill>
          <a:blip r:embed="rId2"/>
          <a:stretch>
            <a:fillRect/>
          </a:stretch>
        </p:blipFill>
        <p:spPr>
          <a:xfrm>
            <a:off x="838200" y="1240979"/>
            <a:ext cx="10515600" cy="5251896"/>
          </a:xfrm>
          <a:prstGeom prst="rect">
            <a:avLst/>
          </a:prstGeom>
        </p:spPr>
      </p:pic>
    </p:spTree>
    <p:extLst>
      <p:ext uri="{BB962C8B-B14F-4D97-AF65-F5344CB8AC3E}">
        <p14:creationId xmlns:p14="http://schemas.microsoft.com/office/powerpoint/2010/main" val="1593383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7D4C44-4D19-4AD2-BEEE-395156B1F3BE}"/>
              </a:ext>
            </a:extLst>
          </p:cNvPr>
          <p:cNvSpPr>
            <a:spLocks noGrp="1"/>
          </p:cNvSpPr>
          <p:nvPr>
            <p:ph type="sldNum" sz="quarter" idx="12"/>
          </p:nvPr>
        </p:nvSpPr>
        <p:spPr/>
        <p:txBody>
          <a:bodyPr/>
          <a:lstStyle/>
          <a:p>
            <a:fld id="{C561A1FA-AF8D-40D5-924F-60D3B98E3498}" type="slidenum">
              <a:rPr lang="en-US" smtClean="0"/>
              <a:t>5</a:t>
            </a:fld>
            <a:endParaRPr lang="en-US"/>
          </a:p>
        </p:txBody>
      </p:sp>
      <p:graphicFrame>
        <p:nvGraphicFramePr>
          <p:cNvPr id="5" name="Table 4">
            <a:extLst>
              <a:ext uri="{FF2B5EF4-FFF2-40B4-BE49-F238E27FC236}">
                <a16:creationId xmlns:a16="http://schemas.microsoft.com/office/drawing/2014/main" id="{937C6569-F250-45B8-8F9D-D1392865A7DF}"/>
              </a:ext>
            </a:extLst>
          </p:cNvPr>
          <p:cNvGraphicFramePr>
            <a:graphicFrameLocks noGrp="1"/>
          </p:cNvGraphicFramePr>
          <p:nvPr>
            <p:extLst>
              <p:ext uri="{D42A27DB-BD31-4B8C-83A1-F6EECF244321}">
                <p14:modId xmlns:p14="http://schemas.microsoft.com/office/powerpoint/2010/main" val="3218326916"/>
              </p:ext>
            </p:extLst>
          </p:nvPr>
        </p:nvGraphicFramePr>
        <p:xfrm>
          <a:off x="838196" y="1690688"/>
          <a:ext cx="5212080" cy="3719508"/>
        </p:xfrm>
        <a:graphic>
          <a:graphicData uri="http://schemas.openxmlformats.org/drawingml/2006/table">
            <a:tbl>
              <a:tblPr firstRow="1" bandRow="1">
                <a:tableStyleId>{3B4B98B0-60AC-42C2-AFA5-B58CD77FA1E5}</a:tableStyleId>
              </a:tblPr>
              <a:tblGrid>
                <a:gridCol w="1065223">
                  <a:extLst>
                    <a:ext uri="{9D8B030D-6E8A-4147-A177-3AD203B41FA5}">
                      <a16:colId xmlns:a16="http://schemas.microsoft.com/office/drawing/2014/main" val="2041424021"/>
                    </a:ext>
                  </a:extLst>
                </a:gridCol>
                <a:gridCol w="961432">
                  <a:extLst>
                    <a:ext uri="{9D8B030D-6E8A-4147-A177-3AD203B41FA5}">
                      <a16:colId xmlns:a16="http://schemas.microsoft.com/office/drawing/2014/main" val="1035502337"/>
                    </a:ext>
                  </a:extLst>
                </a:gridCol>
                <a:gridCol w="3185425">
                  <a:extLst>
                    <a:ext uri="{9D8B030D-6E8A-4147-A177-3AD203B41FA5}">
                      <a16:colId xmlns:a16="http://schemas.microsoft.com/office/drawing/2014/main" val="671400112"/>
                    </a:ext>
                  </a:extLst>
                </a:gridCol>
              </a:tblGrid>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Session</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Date</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Topic</a:t>
                      </a:r>
                    </a:p>
                  </a:txBody>
                  <a:tcPr anchor="ctr"/>
                </a:tc>
                <a:extLst>
                  <a:ext uri="{0D108BD9-81ED-4DB2-BD59-A6C34878D82A}">
                    <a16:rowId xmlns:a16="http://schemas.microsoft.com/office/drawing/2014/main" val="2531357674"/>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3</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Feb 22</a:t>
                      </a:r>
                    </a:p>
                  </a:txBody>
                  <a:tcPr anchor="ct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400" kern="1200" dirty="0" err="1">
                          <a:solidFill>
                            <a:schemeClr val="tx1"/>
                          </a:solidFill>
                          <a:effectLst/>
                          <a:latin typeface="Arial" panose="020B0604020202020204" pitchFamily="34" charset="0"/>
                          <a:ea typeface="+mn-ea"/>
                          <a:cs typeface="Arial" panose="020B0604020202020204" pitchFamily="34" charset="0"/>
                        </a:rPr>
                        <a:t>HireVue</a:t>
                      </a:r>
                      <a:r>
                        <a:rPr lang="en-US" sz="1400" kern="1200" dirty="0">
                          <a:solidFill>
                            <a:schemeClr val="tx1"/>
                          </a:solidFill>
                          <a:effectLst/>
                          <a:latin typeface="Arial" panose="020B0604020202020204" pitchFamily="34" charset="0"/>
                          <a:ea typeface="+mn-ea"/>
                          <a:cs typeface="Arial" panose="020B0604020202020204" pitchFamily="34" charset="0"/>
                        </a:rPr>
                        <a:t>: Recruiting &amp; AI</a:t>
                      </a:r>
                    </a:p>
                  </a:txBody>
                  <a:tcPr anchor="ctr"/>
                </a:tc>
                <a:extLst>
                  <a:ext uri="{0D108BD9-81ED-4DB2-BD59-A6C34878D82A}">
                    <a16:rowId xmlns:a16="http://schemas.microsoft.com/office/drawing/2014/main" val="2675342823"/>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4</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Mar 1</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Industry Primer: FinTech &amp; VC/PE</a:t>
                      </a:r>
                    </a:p>
                  </a:txBody>
                  <a:tcPr anchor="ctr"/>
                </a:tc>
                <a:extLst>
                  <a:ext uri="{0D108BD9-81ED-4DB2-BD59-A6C34878D82A}">
                    <a16:rowId xmlns:a16="http://schemas.microsoft.com/office/drawing/2014/main" val="2731903015"/>
                  </a:ext>
                </a:extLst>
              </a:tr>
              <a:tr h="619918">
                <a:tc>
                  <a:txBody>
                    <a:bodyPr/>
                    <a:lstStyle/>
                    <a:p>
                      <a:pPr marL="0" marR="0" algn="ctr">
                        <a:lnSpc>
                          <a:spcPct val="107000"/>
                        </a:lnSpc>
                        <a:spcBef>
                          <a:spcPts val="0"/>
                        </a:spcBef>
                        <a:spcAft>
                          <a:spcPts val="0"/>
                        </a:spcAft>
                      </a:pPr>
                      <a:r>
                        <a:rPr lang="en-US" sz="1400">
                          <a:effectLst/>
                          <a:latin typeface="Arial" panose="020B0604020202020204" pitchFamily="34" charset="0"/>
                          <a:cs typeface="Arial" panose="020B0604020202020204" pitchFamily="34" charset="0"/>
                        </a:rPr>
                        <a:t>5</a:t>
                      </a:r>
                      <a:endParaRPr lang="en-US" sz="140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Mar 8</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CV Writing &amp; Interview Preparation</a:t>
                      </a:r>
                    </a:p>
                  </a:txBody>
                  <a:tcPr anchor="ctr"/>
                </a:tc>
                <a:extLst>
                  <a:ext uri="{0D108BD9-81ED-4DB2-BD59-A6C34878D82A}">
                    <a16:rowId xmlns:a16="http://schemas.microsoft.com/office/drawing/2014/main" val="921069405"/>
                  </a:ext>
                </a:extLst>
              </a:tr>
              <a:tr h="619918">
                <a:tc>
                  <a:txBody>
                    <a:bodyPr/>
                    <a:lstStyle/>
                    <a:p>
                      <a:pPr marL="0" marR="0" algn="ctr">
                        <a:lnSpc>
                          <a:spcPct val="107000"/>
                        </a:lnSpc>
                        <a:spcBef>
                          <a:spcPts val="0"/>
                        </a:spcBef>
                        <a:spcAft>
                          <a:spcPts val="0"/>
                        </a:spcAft>
                      </a:pPr>
                      <a:r>
                        <a:rPr lang="en-US" sz="1400">
                          <a:effectLst/>
                          <a:latin typeface="Arial" panose="020B0604020202020204" pitchFamily="34" charset="0"/>
                          <a:cs typeface="Arial" panose="020B0604020202020204" pitchFamily="34" charset="0"/>
                        </a:rPr>
                        <a:t>6</a:t>
                      </a:r>
                      <a:endParaRPr lang="en-US" sz="140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Mar 15</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Company Research: Bloomberg, McKinsey Insights, Zero2IPO</a:t>
                      </a:r>
                    </a:p>
                  </a:txBody>
                  <a:tcPr anchor="ctr"/>
                </a:tc>
                <a:extLst>
                  <a:ext uri="{0D108BD9-81ED-4DB2-BD59-A6C34878D82A}">
                    <a16:rowId xmlns:a16="http://schemas.microsoft.com/office/drawing/2014/main" val="345274536"/>
                  </a:ext>
                </a:extLst>
              </a:tr>
              <a:tr h="619918">
                <a:tc>
                  <a:txBody>
                    <a:bodyPr/>
                    <a:lstStyle/>
                    <a:p>
                      <a:pPr marL="0" marR="0" algn="ctr">
                        <a:lnSpc>
                          <a:spcPct val="107000"/>
                        </a:lnSpc>
                        <a:spcBef>
                          <a:spcPts val="0"/>
                        </a:spcBef>
                        <a:spcAft>
                          <a:spcPts val="0"/>
                        </a:spcAft>
                      </a:pPr>
                      <a:r>
                        <a:rPr lang="en-US" sz="1400">
                          <a:effectLst/>
                          <a:latin typeface="Arial" panose="020B0604020202020204" pitchFamily="34" charset="0"/>
                          <a:cs typeface="Arial" panose="020B0604020202020204" pitchFamily="34" charset="0"/>
                        </a:rPr>
                        <a:t>7</a:t>
                      </a:r>
                      <a:endParaRPr lang="en-US" sz="140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Mar 22</a:t>
                      </a: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N/A</a:t>
                      </a:r>
                    </a:p>
                  </a:txBody>
                  <a:tcPr anchor="ctr"/>
                </a:tc>
                <a:extLst>
                  <a:ext uri="{0D108BD9-81ED-4DB2-BD59-A6C34878D82A}">
                    <a16:rowId xmlns:a16="http://schemas.microsoft.com/office/drawing/2014/main" val="2162657257"/>
                  </a:ext>
                </a:extLst>
              </a:tr>
            </a:tbl>
          </a:graphicData>
        </a:graphic>
      </p:graphicFrame>
      <p:graphicFrame>
        <p:nvGraphicFramePr>
          <p:cNvPr id="7" name="Table 6">
            <a:extLst>
              <a:ext uri="{FF2B5EF4-FFF2-40B4-BE49-F238E27FC236}">
                <a16:creationId xmlns:a16="http://schemas.microsoft.com/office/drawing/2014/main" id="{A5005942-D3A6-4B31-AFCC-435EC4FEDE6F}"/>
              </a:ext>
            </a:extLst>
          </p:cNvPr>
          <p:cNvGraphicFramePr>
            <a:graphicFrameLocks noGrp="1"/>
          </p:cNvGraphicFramePr>
          <p:nvPr>
            <p:extLst>
              <p:ext uri="{D42A27DB-BD31-4B8C-83A1-F6EECF244321}">
                <p14:modId xmlns:p14="http://schemas.microsoft.com/office/powerpoint/2010/main" val="788739730"/>
              </p:ext>
            </p:extLst>
          </p:nvPr>
        </p:nvGraphicFramePr>
        <p:xfrm>
          <a:off x="6141720" y="1690688"/>
          <a:ext cx="5212080" cy="3719508"/>
        </p:xfrm>
        <a:graphic>
          <a:graphicData uri="http://schemas.openxmlformats.org/drawingml/2006/table">
            <a:tbl>
              <a:tblPr firstRow="1" bandRow="1">
                <a:tableStyleId>{3B4B98B0-60AC-42C2-AFA5-B58CD77FA1E5}</a:tableStyleId>
              </a:tblPr>
              <a:tblGrid>
                <a:gridCol w="1065223">
                  <a:extLst>
                    <a:ext uri="{9D8B030D-6E8A-4147-A177-3AD203B41FA5}">
                      <a16:colId xmlns:a16="http://schemas.microsoft.com/office/drawing/2014/main" val="2041424021"/>
                    </a:ext>
                  </a:extLst>
                </a:gridCol>
                <a:gridCol w="961431">
                  <a:extLst>
                    <a:ext uri="{9D8B030D-6E8A-4147-A177-3AD203B41FA5}">
                      <a16:colId xmlns:a16="http://schemas.microsoft.com/office/drawing/2014/main" val="1035502337"/>
                    </a:ext>
                  </a:extLst>
                </a:gridCol>
                <a:gridCol w="3185426">
                  <a:extLst>
                    <a:ext uri="{9D8B030D-6E8A-4147-A177-3AD203B41FA5}">
                      <a16:colId xmlns:a16="http://schemas.microsoft.com/office/drawing/2014/main" val="671400112"/>
                    </a:ext>
                  </a:extLst>
                </a:gridCol>
              </a:tblGrid>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Session</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Date</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Topic</a:t>
                      </a:r>
                    </a:p>
                  </a:txBody>
                  <a:tcPr anchor="ctr"/>
                </a:tc>
                <a:extLst>
                  <a:ext uri="{0D108BD9-81ED-4DB2-BD59-A6C34878D82A}">
                    <a16:rowId xmlns:a16="http://schemas.microsoft.com/office/drawing/2014/main" val="2531357674"/>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8</a:t>
                      </a:r>
                      <a:endParaRPr lang="en-US" sz="1400" dirty="0">
                        <a:effectLst/>
                        <a:latin typeface="Arial" panose="020B0604020202020204" pitchFamily="34" charset="0"/>
                        <a:ea typeface="DengXian" panose="02010600030101010101" pitchFamily="2" charset="-122"/>
                        <a:cs typeface="Arial" panose="020B0604020202020204" pitchFamily="34" charset="0"/>
                      </a:endParaRP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Mar 29</a:t>
                      </a: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LinkedIn &amp; Networking</a:t>
                      </a:r>
                    </a:p>
                  </a:txBody>
                  <a:tcPr anchor="ctr"/>
                </a:tc>
                <a:extLst>
                  <a:ext uri="{0D108BD9-81ED-4DB2-BD59-A6C34878D82A}">
                    <a16:rowId xmlns:a16="http://schemas.microsoft.com/office/drawing/2014/main" val="2208520592"/>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9</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Apr 12</a:t>
                      </a: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Industry Primer: Investment Banking</a:t>
                      </a:r>
                    </a:p>
                  </a:txBody>
                  <a:tcPr anchor="ctr"/>
                </a:tc>
                <a:extLst>
                  <a:ext uri="{0D108BD9-81ED-4DB2-BD59-A6C34878D82A}">
                    <a16:rowId xmlns:a16="http://schemas.microsoft.com/office/drawing/2014/main" val="3556150669"/>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10</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Apr 26</a:t>
                      </a: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Certifications (CFA, CPA, GMAT…)</a:t>
                      </a:r>
                    </a:p>
                  </a:txBody>
                  <a:tcPr anchor="ctr"/>
                </a:tc>
                <a:extLst>
                  <a:ext uri="{0D108BD9-81ED-4DB2-BD59-A6C34878D82A}">
                    <a16:rowId xmlns:a16="http://schemas.microsoft.com/office/drawing/2014/main" val="1214362688"/>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11</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May 3</a:t>
                      </a:r>
                    </a:p>
                  </a:txBody>
                  <a:tcPr anchor="ctr"/>
                </a:tc>
                <a:tc>
                  <a:txBody>
                    <a:bodyPr/>
                    <a:lstStyle/>
                    <a:p>
                      <a:pPr marL="228600" marR="0" lvl="0" indent="-228600" algn="l" defTabSz="9144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400" kern="1200" dirty="0">
                          <a:solidFill>
                            <a:schemeClr val="tx1"/>
                          </a:solidFill>
                          <a:effectLst/>
                          <a:latin typeface="Arial" panose="020B0604020202020204" pitchFamily="34" charset="0"/>
                          <a:ea typeface="+mn-ea"/>
                          <a:cs typeface="Arial" panose="020B0604020202020204" pitchFamily="34" charset="0"/>
                        </a:rPr>
                        <a:t>Industry Primer: Management Consulting</a:t>
                      </a:r>
                    </a:p>
                  </a:txBody>
                  <a:tcPr anchor="ctr"/>
                </a:tc>
                <a:extLst>
                  <a:ext uri="{0D108BD9-81ED-4DB2-BD59-A6C34878D82A}">
                    <a16:rowId xmlns:a16="http://schemas.microsoft.com/office/drawing/2014/main" val="3357220880"/>
                  </a:ext>
                </a:extLst>
              </a:tr>
              <a:tr h="619918">
                <a:tc>
                  <a:txBody>
                    <a:bodyPr/>
                    <a:lstStyle/>
                    <a:p>
                      <a:pPr marL="0" marR="0" algn="ctr">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12</a:t>
                      </a:r>
                    </a:p>
                  </a:txBody>
                  <a:tcPr anchor="ctr"/>
                </a:tc>
                <a:tc>
                  <a:txBody>
                    <a:bodyPr/>
                    <a:lstStyle/>
                    <a:p>
                      <a:pPr marL="0" marR="0">
                        <a:lnSpc>
                          <a:spcPct val="107000"/>
                        </a:lnSpc>
                        <a:spcBef>
                          <a:spcPts val="0"/>
                        </a:spcBef>
                        <a:spcAft>
                          <a:spcPts val="0"/>
                        </a:spcAft>
                      </a:pPr>
                      <a:r>
                        <a:rPr lang="en-US" sz="1400" dirty="0">
                          <a:effectLst/>
                          <a:latin typeface="Arial" panose="020B0604020202020204" pitchFamily="34" charset="0"/>
                          <a:ea typeface="DengXian" panose="02010600030101010101" pitchFamily="2" charset="-122"/>
                          <a:cs typeface="Arial" panose="020B0604020202020204" pitchFamily="34" charset="0"/>
                        </a:rPr>
                        <a:t>May 10</a:t>
                      </a:r>
                    </a:p>
                  </a:txBody>
                  <a:tcPr anchor="ctr"/>
                </a:tc>
                <a:tc>
                  <a:txBody>
                    <a:bodyPr/>
                    <a:lstStyle/>
                    <a:p>
                      <a:pPr marL="228600" marR="0" lvl="0" indent="-228600" algn="l" defTabSz="914400" rtl="0" eaLnBrk="1" latinLnBrk="0" hangingPunct="1">
                        <a:lnSpc>
                          <a:spcPct val="107000"/>
                        </a:lnSpc>
                        <a:spcBef>
                          <a:spcPts val="0"/>
                        </a:spcBef>
                        <a:spcAft>
                          <a:spcPts val="0"/>
                        </a:spcAft>
                        <a:buFont typeface="Times New Roman" panose="02020603050405020304" pitchFamily="18" charset="0"/>
                        <a:buChar char="–"/>
                      </a:pPr>
                      <a:r>
                        <a:rPr lang="en-US" sz="1400" kern="1200" dirty="0">
                          <a:solidFill>
                            <a:schemeClr val="tx1"/>
                          </a:solidFill>
                          <a:effectLst/>
                          <a:latin typeface="Arial" panose="020B0604020202020204" pitchFamily="34" charset="0"/>
                          <a:ea typeface="+mn-ea"/>
                          <a:cs typeface="Arial" panose="020B0604020202020204" pitchFamily="34" charset="0"/>
                        </a:rPr>
                        <a:t>PowerPoint &amp; Presentation Skills</a:t>
                      </a:r>
                    </a:p>
                  </a:txBody>
                  <a:tcPr anchor="ctr"/>
                </a:tc>
                <a:extLst>
                  <a:ext uri="{0D108BD9-81ED-4DB2-BD59-A6C34878D82A}">
                    <a16:rowId xmlns:a16="http://schemas.microsoft.com/office/drawing/2014/main" val="834868584"/>
                  </a:ext>
                </a:extLst>
              </a:tr>
            </a:tbl>
          </a:graphicData>
        </a:graphic>
      </p:graphicFrame>
      <p:sp>
        <p:nvSpPr>
          <p:cNvPr id="8" name="Title 1">
            <a:extLst>
              <a:ext uri="{FF2B5EF4-FFF2-40B4-BE49-F238E27FC236}">
                <a16:creationId xmlns:a16="http://schemas.microsoft.com/office/drawing/2014/main" id="{2A959304-EE17-4378-ADF2-E7AB963BE619}"/>
              </a:ext>
            </a:extLst>
          </p:cNvPr>
          <p:cNvSpPr>
            <a:spLocks noGrp="1"/>
          </p:cNvSpPr>
          <p:nvPr>
            <p:ph type="title"/>
          </p:nvPr>
        </p:nvSpPr>
        <p:spPr>
          <a:xfrm>
            <a:off x="838200" y="365125"/>
            <a:ext cx="10515600" cy="1325563"/>
          </a:xfrm>
        </p:spPr>
        <p:txBody>
          <a:bodyPr/>
          <a:lstStyle/>
          <a:p>
            <a:r>
              <a:rPr lang="en-US" dirty="0"/>
              <a:t>Beyond the Classroom</a:t>
            </a:r>
          </a:p>
        </p:txBody>
      </p:sp>
      <p:pic>
        <p:nvPicPr>
          <p:cNvPr id="3" name="Picture 2">
            <a:extLst>
              <a:ext uri="{FF2B5EF4-FFF2-40B4-BE49-F238E27FC236}">
                <a16:creationId xmlns:a16="http://schemas.microsoft.com/office/drawing/2014/main" id="{FB6B289B-A816-483F-9E99-B82613D5828B}"/>
              </a:ext>
            </a:extLst>
          </p:cNvPr>
          <p:cNvPicPr>
            <a:picLocks noChangeAspect="1"/>
          </p:cNvPicPr>
          <p:nvPr/>
        </p:nvPicPr>
        <p:blipFill>
          <a:blip r:embed="rId2"/>
          <a:stretch>
            <a:fillRect/>
          </a:stretch>
        </p:blipFill>
        <p:spPr>
          <a:xfrm>
            <a:off x="10344150" y="5723846"/>
            <a:ext cx="1649672" cy="951591"/>
          </a:xfrm>
          <a:prstGeom prst="rect">
            <a:avLst/>
          </a:prstGeom>
        </p:spPr>
      </p:pic>
    </p:spTree>
    <p:extLst>
      <p:ext uri="{BB962C8B-B14F-4D97-AF65-F5344CB8AC3E}">
        <p14:creationId xmlns:p14="http://schemas.microsoft.com/office/powerpoint/2010/main" val="4180858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81C4C4F-AC0D-4708-92C4-EA7882D2FD44}"/>
              </a:ext>
            </a:extLst>
          </p:cNvPr>
          <p:cNvSpPr txBox="1"/>
          <p:nvPr/>
        </p:nvSpPr>
        <p:spPr>
          <a:xfrm>
            <a:off x="7884136" y="4752239"/>
            <a:ext cx="4307864" cy="1323439"/>
          </a:xfrm>
          <a:prstGeom prst="rect">
            <a:avLst/>
          </a:prstGeom>
          <a:noFill/>
        </p:spPr>
        <p:txBody>
          <a:bodyPr wrap="square" lIns="0" rtlCol="0" anchor="t">
            <a:spAutoFit/>
          </a:bodyPr>
          <a:lstStyle/>
          <a:p>
            <a:pPr algn="ctr"/>
            <a:r>
              <a:rPr lang="en-US" sz="1600" b="1" dirty="0">
                <a:latin typeface="Arial" panose="020B0604020202020204" pitchFamily="34" charset="0"/>
                <a:cs typeface="Arial" panose="020B0604020202020204" pitchFamily="34" charset="0"/>
              </a:rPr>
              <a:t>Anthony Woo</a:t>
            </a:r>
          </a:p>
          <a:p>
            <a:pPr algn="ctr"/>
            <a:r>
              <a:rPr lang="en-US" sz="1600" dirty="0">
                <a:latin typeface="Arial" panose="020B0604020202020204" pitchFamily="34" charset="0"/>
                <a:cs typeface="Arial" panose="020B0604020202020204" pitchFamily="34" charset="0"/>
              </a:rPr>
              <a:t>CFA CAIA FRM</a:t>
            </a:r>
          </a:p>
          <a:p>
            <a:pPr algn="ctr"/>
            <a:r>
              <a:rPr lang="en-US" sz="1600" dirty="0">
                <a:latin typeface="Arial" panose="020B0604020202020204" pitchFamily="34" charset="0"/>
                <a:cs typeface="Arial" panose="020B0604020202020204" pitchFamily="34" charset="0"/>
              </a:rPr>
              <a:t>Associate Director</a:t>
            </a:r>
          </a:p>
          <a:p>
            <a:pPr algn="ctr"/>
            <a:r>
              <a:rPr lang="en-US" sz="1600" dirty="0">
                <a:latin typeface="Arial" panose="020B0604020202020204" pitchFamily="34" charset="0"/>
                <a:cs typeface="Arial" panose="020B0604020202020204" pitchFamily="34" charset="0"/>
              </a:rPr>
              <a:t>Alpha Intelligence Capital</a:t>
            </a:r>
          </a:p>
          <a:p>
            <a:pPr algn="ctr"/>
            <a:r>
              <a:rPr lang="en-US" sz="1600" dirty="0">
                <a:latin typeface="Arial" panose="020B0604020202020204" pitchFamily="34" charset="0"/>
                <a:cs typeface="Arial" panose="020B0604020202020204" pitchFamily="34" charset="0"/>
                <a:hlinkClick r:id="rId2"/>
              </a:rPr>
              <a:t>aw@aicapital.ai</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48AA898-7E51-4F4E-A1BF-EC1D850F49ED}"/>
              </a:ext>
            </a:extLst>
          </p:cNvPr>
          <p:cNvPicPr>
            <a:picLocks noChangeAspect="1"/>
          </p:cNvPicPr>
          <p:nvPr/>
        </p:nvPicPr>
        <p:blipFill>
          <a:blip r:embed="rId3"/>
          <a:stretch>
            <a:fillRect/>
          </a:stretch>
        </p:blipFill>
        <p:spPr>
          <a:xfrm>
            <a:off x="8613109" y="1902321"/>
            <a:ext cx="2849918" cy="2849918"/>
          </a:xfrm>
          <a:prstGeom prst="rect">
            <a:avLst/>
          </a:prstGeom>
        </p:spPr>
      </p:pic>
      <p:sp>
        <p:nvSpPr>
          <p:cNvPr id="6" name="Slide Number Placeholder 3">
            <a:extLst>
              <a:ext uri="{FF2B5EF4-FFF2-40B4-BE49-F238E27FC236}">
                <a16:creationId xmlns:a16="http://schemas.microsoft.com/office/drawing/2014/main" id="{0A4831C1-D9EE-40A6-9A1B-B1CFF53418D4}"/>
              </a:ext>
            </a:extLst>
          </p:cNvPr>
          <p:cNvSpPr>
            <a:spLocks noGrp="1"/>
          </p:cNvSpPr>
          <p:nvPr>
            <p:ph type="sldNum" sz="quarter" idx="12"/>
          </p:nvPr>
        </p:nvSpPr>
        <p:spPr>
          <a:xfrm>
            <a:off x="4724400" y="6492875"/>
            <a:ext cx="2743200" cy="365125"/>
          </a:xfrm>
        </p:spPr>
        <p:txBody>
          <a:bodyPr/>
          <a:lstStyle/>
          <a:p>
            <a:pPr algn="ctr"/>
            <a:fld id="{C561A1FA-AF8D-40D5-924F-60D3B98E3498}" type="slidenum">
              <a:rPr lang="en-US" smtClean="0"/>
              <a:pPr algn="ctr"/>
              <a:t>6</a:t>
            </a:fld>
            <a:endParaRPr lang="en-US" dirty="0"/>
          </a:p>
        </p:txBody>
      </p:sp>
      <p:pic>
        <p:nvPicPr>
          <p:cNvPr id="12" name="Picture 11">
            <a:extLst>
              <a:ext uri="{FF2B5EF4-FFF2-40B4-BE49-F238E27FC236}">
                <a16:creationId xmlns:a16="http://schemas.microsoft.com/office/drawing/2014/main" id="{0BB922F4-4F6D-4F27-9884-8472B340E125}"/>
              </a:ext>
            </a:extLst>
          </p:cNvPr>
          <p:cNvPicPr>
            <a:picLocks noChangeAspect="1"/>
          </p:cNvPicPr>
          <p:nvPr/>
        </p:nvPicPr>
        <p:blipFill>
          <a:blip r:embed="rId4"/>
          <a:stretch>
            <a:fillRect/>
          </a:stretch>
        </p:blipFill>
        <p:spPr>
          <a:xfrm>
            <a:off x="178172" y="1"/>
            <a:ext cx="2849918" cy="1902320"/>
          </a:xfrm>
          <a:prstGeom prst="rect">
            <a:avLst/>
          </a:prstGeom>
        </p:spPr>
      </p:pic>
      <p:sp>
        <p:nvSpPr>
          <p:cNvPr id="13" name="TextBox 12">
            <a:extLst>
              <a:ext uri="{FF2B5EF4-FFF2-40B4-BE49-F238E27FC236}">
                <a16:creationId xmlns:a16="http://schemas.microsoft.com/office/drawing/2014/main" id="{EFEC1291-73A7-4B82-A3AE-521B739199C3}"/>
              </a:ext>
            </a:extLst>
          </p:cNvPr>
          <p:cNvSpPr txBox="1"/>
          <p:nvPr/>
        </p:nvSpPr>
        <p:spPr>
          <a:xfrm>
            <a:off x="612295" y="1986414"/>
            <a:ext cx="3657600" cy="427809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Key Responsibilities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Keen interest and experience in venture capital transactions and financial analysis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Familiar with transaction legal documents and investment structure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Understanding of the commercialization of technologies from an investor perspective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Conduct due diligence for potential investments in the AI space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Assist in the preparation of deal-related materials (e.g. data collection, industry research, comparable company and valuation analysis)</a:t>
            </a:r>
          </a:p>
        </p:txBody>
      </p:sp>
      <p:sp>
        <p:nvSpPr>
          <p:cNvPr id="14" name="TextBox 13">
            <a:extLst>
              <a:ext uri="{FF2B5EF4-FFF2-40B4-BE49-F238E27FC236}">
                <a16:creationId xmlns:a16="http://schemas.microsoft.com/office/drawing/2014/main" id="{DA160FB9-5987-407D-93BC-6C3F7F152341}"/>
              </a:ext>
            </a:extLst>
          </p:cNvPr>
          <p:cNvSpPr txBox="1"/>
          <p:nvPr/>
        </p:nvSpPr>
        <p:spPr>
          <a:xfrm>
            <a:off x="4443761" y="1986414"/>
            <a:ext cx="4169348" cy="427809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Position Requirements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Undergraduate or postgraduate students, preferably majoring in Finance, Investments, Legal Studies, and/or Business Analytics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Experience in using Bloomberg, S&amp;P Capital IQ, Pitchbook, and Wind preferred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Exposure and understanding of the high-tech industry (especially AI/ML) a plus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Strong sense of responsibility and attention to details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Availability: Spring and Summer 2019</a:t>
            </a:r>
          </a:p>
          <a:p>
            <a:r>
              <a:rPr lang="en-US" sz="1600" dirty="0">
                <a:latin typeface="Arial" panose="020B0604020202020204" pitchFamily="34" charset="0"/>
                <a:cs typeface="Arial" panose="020B0604020202020204" pitchFamily="34" charset="0"/>
              </a:rPr>
              <a:t>Number of Openings: 1-2</a:t>
            </a:r>
          </a:p>
          <a:p>
            <a:r>
              <a:rPr lang="en-US" sz="1600" dirty="0">
                <a:latin typeface="Arial" panose="020B0604020202020204" pitchFamily="34" charset="0"/>
                <a:cs typeface="Arial" panose="020B0604020202020204" pitchFamily="34" charset="0"/>
              </a:rPr>
              <a:t>Renumeration: Market competitive</a:t>
            </a:r>
          </a:p>
          <a:p>
            <a:r>
              <a:rPr lang="en-US" sz="1600" dirty="0">
                <a:latin typeface="Arial" panose="020B0604020202020204" pitchFamily="34" charset="0"/>
                <a:cs typeface="Arial" panose="020B0604020202020204" pitchFamily="34" charset="0"/>
              </a:rPr>
              <a:t>Office: Central </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Hong Kong</a:t>
            </a:r>
          </a:p>
        </p:txBody>
      </p:sp>
      <p:pic>
        <p:nvPicPr>
          <p:cNvPr id="3" name="Picture 2">
            <a:extLst>
              <a:ext uri="{FF2B5EF4-FFF2-40B4-BE49-F238E27FC236}">
                <a16:creationId xmlns:a16="http://schemas.microsoft.com/office/drawing/2014/main" id="{732B91C4-0BB1-4B29-8CFE-F26107705F1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67200" y="203706"/>
            <a:ext cx="3657601" cy="1698615"/>
          </a:xfrm>
          <a:prstGeom prst="rect">
            <a:avLst/>
          </a:prstGeom>
        </p:spPr>
      </p:pic>
    </p:spTree>
    <p:extLst>
      <p:ext uri="{BB962C8B-B14F-4D97-AF65-F5344CB8AC3E}">
        <p14:creationId xmlns:p14="http://schemas.microsoft.com/office/powerpoint/2010/main" val="2419916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5BA7-DC42-4512-A503-598A6DA1FE86}"/>
              </a:ext>
            </a:extLst>
          </p:cNvPr>
          <p:cNvSpPr>
            <a:spLocks noGrp="1"/>
          </p:cNvSpPr>
          <p:nvPr>
            <p:ph type="title"/>
          </p:nvPr>
        </p:nvSpPr>
        <p:spPr/>
        <p:txBody>
          <a:bodyPr/>
          <a:lstStyle/>
          <a:p>
            <a:r>
              <a:rPr lang="en-US" dirty="0"/>
              <a:t>Final Project Options</a:t>
            </a:r>
            <a:endParaRPr lang="en-HK" dirty="0"/>
          </a:p>
        </p:txBody>
      </p:sp>
      <p:sp>
        <p:nvSpPr>
          <p:cNvPr id="4" name="Slide Number Placeholder 3">
            <a:extLst>
              <a:ext uri="{FF2B5EF4-FFF2-40B4-BE49-F238E27FC236}">
                <a16:creationId xmlns:a16="http://schemas.microsoft.com/office/drawing/2014/main" id="{016AA9EA-E45E-452D-A2A0-BDC671CD4CBA}"/>
              </a:ext>
            </a:extLst>
          </p:cNvPr>
          <p:cNvSpPr>
            <a:spLocks noGrp="1"/>
          </p:cNvSpPr>
          <p:nvPr>
            <p:ph type="sldNum" sz="quarter" idx="12"/>
          </p:nvPr>
        </p:nvSpPr>
        <p:spPr/>
        <p:txBody>
          <a:bodyPr/>
          <a:lstStyle/>
          <a:p>
            <a:fld id="{C561A1FA-AF8D-40D5-924F-60D3B98E3498}" type="slidenum">
              <a:rPr lang="en-US" smtClean="0"/>
              <a:t>7</a:t>
            </a:fld>
            <a:endParaRPr lang="en-US"/>
          </a:p>
        </p:txBody>
      </p:sp>
      <p:graphicFrame>
        <p:nvGraphicFramePr>
          <p:cNvPr id="5" name="Table 4">
            <a:extLst>
              <a:ext uri="{FF2B5EF4-FFF2-40B4-BE49-F238E27FC236}">
                <a16:creationId xmlns:a16="http://schemas.microsoft.com/office/drawing/2014/main" id="{CDFDAFDD-BFB7-4811-A8DC-396301A1F49E}"/>
              </a:ext>
            </a:extLst>
          </p:cNvPr>
          <p:cNvGraphicFramePr>
            <a:graphicFrameLocks noGrp="1"/>
          </p:cNvGraphicFramePr>
          <p:nvPr>
            <p:extLst>
              <p:ext uri="{D42A27DB-BD31-4B8C-83A1-F6EECF244321}">
                <p14:modId xmlns:p14="http://schemas.microsoft.com/office/powerpoint/2010/main" val="34191714"/>
              </p:ext>
            </p:extLst>
          </p:nvPr>
        </p:nvGraphicFramePr>
        <p:xfrm>
          <a:off x="838200" y="1690687"/>
          <a:ext cx="10515601" cy="4206240"/>
        </p:xfrm>
        <a:graphic>
          <a:graphicData uri="http://schemas.openxmlformats.org/drawingml/2006/table">
            <a:tbl>
              <a:tblPr firstRow="1" bandRow="1">
                <a:tableStyleId>{3B4B98B0-60AC-42C2-AFA5-B58CD77FA1E5}</a:tableStyleId>
              </a:tblPr>
              <a:tblGrid>
                <a:gridCol w="3248891">
                  <a:extLst>
                    <a:ext uri="{9D8B030D-6E8A-4147-A177-3AD203B41FA5}">
                      <a16:colId xmlns:a16="http://schemas.microsoft.com/office/drawing/2014/main" val="2984274222"/>
                    </a:ext>
                  </a:extLst>
                </a:gridCol>
                <a:gridCol w="3633355">
                  <a:extLst>
                    <a:ext uri="{9D8B030D-6E8A-4147-A177-3AD203B41FA5}">
                      <a16:colId xmlns:a16="http://schemas.microsoft.com/office/drawing/2014/main" val="1583864256"/>
                    </a:ext>
                  </a:extLst>
                </a:gridCol>
                <a:gridCol w="3633355">
                  <a:extLst>
                    <a:ext uri="{9D8B030D-6E8A-4147-A177-3AD203B41FA5}">
                      <a16:colId xmlns:a16="http://schemas.microsoft.com/office/drawing/2014/main" val="2537486394"/>
                    </a:ext>
                  </a:extLst>
                </a:gridCol>
              </a:tblGrid>
              <a:tr h="272401">
                <a:tc>
                  <a:txBody>
                    <a:bodyPr/>
                    <a:lstStyle/>
                    <a:p>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Option A</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Option B</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5851315"/>
                  </a:ext>
                </a:extLst>
              </a:tr>
              <a:tr h="272401">
                <a:tc>
                  <a:txBody>
                    <a:bodyPr/>
                    <a:lstStyle/>
                    <a:p>
                      <a:r>
                        <a:rPr lang="en-US" dirty="0">
                          <a:latin typeface="Arial" panose="020B0604020202020204" pitchFamily="34" charset="0"/>
                          <a:cs typeface="Arial" panose="020B0604020202020204" pitchFamily="34" charset="0"/>
                        </a:rPr>
                        <a:t>Nature</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Unleash your imagination</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Solve a real-life problem</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13900347"/>
                  </a:ext>
                </a:extLst>
              </a:tr>
              <a:tr h="272401">
                <a:tc>
                  <a:txBody>
                    <a:bodyPr/>
                    <a:lstStyle/>
                    <a:p>
                      <a:r>
                        <a:rPr lang="en-US" dirty="0">
                          <a:latin typeface="Arial" panose="020B0604020202020204" pitchFamily="34" charset="0"/>
                          <a:cs typeface="Arial" panose="020B0604020202020204" pitchFamily="34" charset="0"/>
                        </a:rPr>
                        <a:t>Organization</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HKUST</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HKUST &amp; AIC</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8862276"/>
                  </a:ext>
                </a:extLst>
              </a:tr>
              <a:tr h="272401">
                <a:tc>
                  <a:txBody>
                    <a:bodyPr/>
                    <a:lstStyle/>
                    <a:p>
                      <a:r>
                        <a:rPr lang="en-US" dirty="0">
                          <a:latin typeface="Arial" panose="020B0604020202020204" pitchFamily="34" charset="0"/>
                          <a:cs typeface="Arial" panose="020B0604020202020204" pitchFamily="34" charset="0"/>
                        </a:rPr>
                        <a:t>Advantage</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More freedom</a:t>
                      </a:r>
                      <a:r>
                        <a:rPr lang="en-US" baseline="30000" dirty="0">
                          <a:latin typeface="Arial" panose="020B0604020202020204" pitchFamily="34" charset="0"/>
                          <a:cs typeface="Arial" panose="020B0604020202020204" pitchFamily="34" charset="0"/>
                        </a:rPr>
                        <a:t>1</a:t>
                      </a:r>
                      <a:endParaRPr lang="en-HK" baseline="30000"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More guidance</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9892075"/>
                  </a:ext>
                </a:extLst>
              </a:tr>
              <a:tr h="272401">
                <a:tc>
                  <a:txBody>
                    <a:bodyPr/>
                    <a:lstStyle/>
                    <a:p>
                      <a:r>
                        <a:rPr lang="en-US" dirty="0">
                          <a:latin typeface="Arial" panose="020B0604020202020204" pitchFamily="34" charset="0"/>
                          <a:cs typeface="Arial" panose="020B0604020202020204" pitchFamily="34" charset="0"/>
                        </a:rPr>
                        <a:t>Requirements</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N/A</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Interview</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11093988"/>
                  </a:ext>
                </a:extLst>
              </a:tr>
              <a:tr h="272401">
                <a:tc>
                  <a:txBody>
                    <a:bodyPr/>
                    <a:lstStyle/>
                    <a:p>
                      <a:r>
                        <a:rPr lang="en-US" dirty="0">
                          <a:latin typeface="Arial" panose="020B0604020202020204" pitchFamily="34" charset="0"/>
                          <a:cs typeface="Arial" panose="020B0604020202020204" pitchFamily="34" charset="0"/>
                        </a:rPr>
                        <a:t>Scope</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No limit</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Specific</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46680080"/>
                  </a:ext>
                </a:extLst>
              </a:tr>
              <a:tr h="272401">
                <a:tc>
                  <a:txBody>
                    <a:bodyPr/>
                    <a:lstStyle/>
                    <a:p>
                      <a:r>
                        <a:rPr lang="en-US" dirty="0">
                          <a:latin typeface="Arial" panose="020B0604020202020204" pitchFamily="34" charset="0"/>
                          <a:cs typeface="Arial" panose="020B0604020202020204" pitchFamily="34" charset="0"/>
                        </a:rPr>
                        <a:t>Group Composition</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Free for all</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Managed</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6947469"/>
                  </a:ext>
                </a:extLst>
              </a:tr>
              <a:tr h="272401">
                <a:tc>
                  <a:txBody>
                    <a:bodyPr/>
                    <a:lstStyle/>
                    <a:p>
                      <a:r>
                        <a:rPr lang="en-US" dirty="0">
                          <a:latin typeface="Arial" panose="020B0604020202020204" pitchFamily="34" charset="0"/>
                          <a:cs typeface="Arial" panose="020B0604020202020204" pitchFamily="34" charset="0"/>
                        </a:rPr>
                        <a:t>Deliverables</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Final presentation</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Monthly progress reports</a:t>
                      </a:r>
                    </a:p>
                    <a:p>
                      <a:r>
                        <a:rPr lang="en-US" dirty="0">
                          <a:latin typeface="Arial" panose="020B0604020202020204" pitchFamily="34" charset="0"/>
                          <a:cs typeface="Arial" panose="020B0604020202020204" pitchFamily="34" charset="0"/>
                        </a:rPr>
                        <a:t>Monthly update meetings</a:t>
                      </a:r>
                    </a:p>
                    <a:p>
                      <a:r>
                        <a:rPr lang="en-HK" dirty="0">
                          <a:latin typeface="Arial" panose="020B0604020202020204" pitchFamily="34" charset="0"/>
                          <a:cs typeface="Arial" panose="020B0604020202020204" pitchFamily="34" charset="0"/>
                        </a:rPr>
                        <a:t>Final presentation</a:t>
                      </a:r>
                    </a:p>
                  </a:txBody>
                  <a:tcPr/>
                </a:tc>
                <a:extLst>
                  <a:ext uri="{0D108BD9-81ED-4DB2-BD59-A6C34878D82A}">
                    <a16:rowId xmlns:a16="http://schemas.microsoft.com/office/drawing/2014/main" val="99140121"/>
                  </a:ext>
                </a:extLst>
              </a:tr>
              <a:tr h="272401">
                <a:tc>
                  <a:txBody>
                    <a:bodyPr/>
                    <a:lstStyle/>
                    <a:p>
                      <a:r>
                        <a:rPr lang="en-US" dirty="0">
                          <a:latin typeface="Arial" panose="020B0604020202020204" pitchFamily="34" charset="0"/>
                          <a:cs typeface="Arial" panose="020B0604020202020204" pitchFamily="34" charset="0"/>
                        </a:rPr>
                        <a:t>Recommendation Letter</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N/A</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Provided</a:t>
                      </a:r>
                      <a:r>
                        <a:rPr lang="en-US" baseline="30000" dirty="0">
                          <a:latin typeface="Arial" panose="020B0604020202020204" pitchFamily="34" charset="0"/>
                          <a:cs typeface="Arial" panose="020B0604020202020204" pitchFamily="34" charset="0"/>
                        </a:rPr>
                        <a:t>2</a:t>
                      </a:r>
                      <a:endParaRPr lang="en-HK" baseline="30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85146000"/>
                  </a:ext>
                </a:extLst>
              </a:tr>
              <a:tr h="272401">
                <a:tc>
                  <a:txBody>
                    <a:bodyPr/>
                    <a:lstStyle/>
                    <a:p>
                      <a:r>
                        <a:rPr lang="en-US" dirty="0">
                          <a:latin typeface="Arial" panose="020B0604020202020204" pitchFamily="34" charset="0"/>
                          <a:cs typeface="Arial" panose="020B0604020202020204" pitchFamily="34" charset="0"/>
                        </a:rPr>
                        <a:t>Full-Time Positions</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Considered</a:t>
                      </a:r>
                      <a:endParaRPr lang="en-HK"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Considered</a:t>
                      </a:r>
                      <a:endParaRPr lang="en-HK"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37673576"/>
                  </a:ext>
                </a:extLst>
              </a:tr>
            </a:tbl>
          </a:graphicData>
        </a:graphic>
      </p:graphicFrame>
      <p:sp>
        <p:nvSpPr>
          <p:cNvPr id="6" name="TextBox 5">
            <a:extLst>
              <a:ext uri="{FF2B5EF4-FFF2-40B4-BE49-F238E27FC236}">
                <a16:creationId xmlns:a16="http://schemas.microsoft.com/office/drawing/2014/main" id="{DC5C2361-716D-419C-A510-2935D6D8AAF3}"/>
              </a:ext>
            </a:extLst>
          </p:cNvPr>
          <p:cNvSpPr txBox="1"/>
          <p:nvPr/>
        </p:nvSpPr>
        <p:spPr>
          <a:xfrm>
            <a:off x="838200" y="6275327"/>
            <a:ext cx="10515596" cy="400110"/>
          </a:xfrm>
          <a:prstGeom prst="rect">
            <a:avLst/>
          </a:prstGeom>
          <a:noFill/>
        </p:spPr>
        <p:txBody>
          <a:bodyPr wrap="square" lIns="0" rtlCol="0" anchor="b">
            <a:spAutoFit/>
          </a:bodyPr>
          <a:lstStyle/>
          <a:p>
            <a:r>
              <a:rPr lang="en-US" sz="1000" dirty="0">
                <a:latin typeface="Arial" panose="020B0604020202020204" pitchFamily="34" charset="0"/>
                <a:cs typeface="Arial" panose="020B0604020202020204" pitchFamily="34" charset="0"/>
              </a:rPr>
              <a:t>Note 1: Equal amount of guidance provided for Option A but more self-initiative is called for.</a:t>
            </a:r>
          </a:p>
          <a:p>
            <a:r>
              <a:rPr lang="en-US" sz="1000" dirty="0">
                <a:latin typeface="Arial" panose="020B0604020202020204" pitchFamily="34" charset="0"/>
                <a:cs typeface="Arial" panose="020B0604020202020204" pitchFamily="34" charset="0"/>
              </a:rPr>
              <a:t>Note 2: Recommendation letters provided based on satisfactory performance.</a:t>
            </a:r>
          </a:p>
        </p:txBody>
      </p:sp>
    </p:spTree>
    <p:extLst>
      <p:ext uri="{BB962C8B-B14F-4D97-AF65-F5344CB8AC3E}">
        <p14:creationId xmlns:p14="http://schemas.microsoft.com/office/powerpoint/2010/main" val="412267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9D0B2C-C79B-4F8C-B05D-689C772B5F10}"/>
              </a:ext>
            </a:extLst>
          </p:cNvPr>
          <p:cNvSpPr>
            <a:spLocks noGrp="1"/>
          </p:cNvSpPr>
          <p:nvPr>
            <p:ph type="sldNum" sz="quarter" idx="12"/>
          </p:nvPr>
        </p:nvSpPr>
        <p:spPr/>
        <p:txBody>
          <a:bodyPr/>
          <a:lstStyle/>
          <a:p>
            <a:fld id="{C561A1FA-AF8D-40D5-924F-60D3B98E3498}" type="slidenum">
              <a:rPr lang="en-US" smtClean="0"/>
              <a:t>8</a:t>
            </a:fld>
            <a:endParaRPr lang="en-US"/>
          </a:p>
        </p:txBody>
      </p:sp>
      <p:cxnSp>
        <p:nvCxnSpPr>
          <p:cNvPr id="6" name="Straight Connector 5">
            <a:extLst>
              <a:ext uri="{FF2B5EF4-FFF2-40B4-BE49-F238E27FC236}">
                <a16:creationId xmlns:a16="http://schemas.microsoft.com/office/drawing/2014/main" id="{F3E2CCF9-4DAB-45C3-A22E-6E6613242900}"/>
              </a:ext>
            </a:extLst>
          </p:cNvPr>
          <p:cNvCxnSpPr/>
          <p:nvPr/>
        </p:nvCxnSpPr>
        <p:spPr>
          <a:xfrm>
            <a:off x="6096000" y="228600"/>
            <a:ext cx="0" cy="6035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0FF57C-7214-40EE-954C-473C1F6EBEC0}"/>
              </a:ext>
            </a:extLst>
          </p:cNvPr>
          <p:cNvCxnSpPr/>
          <p:nvPr/>
        </p:nvCxnSpPr>
        <p:spPr>
          <a:xfrm>
            <a:off x="9144000" y="228600"/>
            <a:ext cx="0" cy="6035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5EF85E-384A-4B16-AC0B-2066E3BFB0C6}"/>
              </a:ext>
            </a:extLst>
          </p:cNvPr>
          <p:cNvCxnSpPr/>
          <p:nvPr/>
        </p:nvCxnSpPr>
        <p:spPr>
          <a:xfrm>
            <a:off x="3048000" y="228600"/>
            <a:ext cx="0" cy="6035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E3218B-4F84-4448-8D1A-D8E2F6538299}"/>
              </a:ext>
            </a:extLst>
          </p:cNvPr>
          <p:cNvSpPr txBox="1"/>
          <p:nvPr/>
        </p:nvSpPr>
        <p:spPr>
          <a:xfrm>
            <a:off x="3047998" y="1757128"/>
            <a:ext cx="3047997"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Quantum Computing</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量子计算</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Solution provider and platform developer for quantum and classical computing for predictive analytics, forecasting, and optimization</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pic>
        <p:nvPicPr>
          <p:cNvPr id="13" name="Picture 12">
            <a:extLst>
              <a:ext uri="{FF2B5EF4-FFF2-40B4-BE49-F238E27FC236}">
                <a16:creationId xmlns:a16="http://schemas.microsoft.com/office/drawing/2014/main" id="{599DC36B-F1A4-47EA-AA8A-CA227E88AB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795523"/>
            <a:ext cx="2286000" cy="676275"/>
          </a:xfrm>
          <a:prstGeom prst="rect">
            <a:avLst/>
          </a:prstGeom>
        </p:spPr>
      </p:pic>
      <p:sp>
        <p:nvSpPr>
          <p:cNvPr id="14" name="TextBox 13">
            <a:extLst>
              <a:ext uri="{FF2B5EF4-FFF2-40B4-BE49-F238E27FC236}">
                <a16:creationId xmlns:a16="http://schemas.microsoft.com/office/drawing/2014/main" id="{67EDE164-38DF-4CF2-AA00-1CDCED340A28}"/>
              </a:ext>
            </a:extLst>
          </p:cNvPr>
          <p:cNvSpPr txBox="1"/>
          <p:nvPr/>
        </p:nvSpPr>
        <p:spPr>
          <a:xfrm>
            <a:off x="0" y="1757128"/>
            <a:ext cx="3047998"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Robotic Process Automation</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机器人与工序自动化</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Full-stack AI-enabled Robotic Process Automation (RPA) solution suite for business-critical tasks spanning multiple applications and data silos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5" name="TextBox 14">
            <a:extLst>
              <a:ext uri="{FF2B5EF4-FFF2-40B4-BE49-F238E27FC236}">
                <a16:creationId xmlns:a16="http://schemas.microsoft.com/office/drawing/2014/main" id="{CABF020A-768B-4FD8-BF61-44B3606179DB}"/>
              </a:ext>
            </a:extLst>
          </p:cNvPr>
          <p:cNvSpPr txBox="1"/>
          <p:nvPr/>
        </p:nvSpPr>
        <p:spPr>
          <a:xfrm>
            <a:off x="0" y="4594535"/>
            <a:ext cx="3047995"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Real-Time Robotics Automation</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实时机器人自动化</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Deep reinforcement learning-based AI software platform that enables enhanced perception, reaction and control in real-time robotics environments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TextBox 15">
            <a:extLst>
              <a:ext uri="{FF2B5EF4-FFF2-40B4-BE49-F238E27FC236}">
                <a16:creationId xmlns:a16="http://schemas.microsoft.com/office/drawing/2014/main" id="{AC1567A2-78CE-4BDE-8BC5-BC4DE079E884}"/>
              </a:ext>
            </a:extLst>
          </p:cNvPr>
          <p:cNvSpPr txBox="1"/>
          <p:nvPr/>
        </p:nvSpPr>
        <p:spPr>
          <a:xfrm>
            <a:off x="3047995" y="4594535"/>
            <a:ext cx="3047995"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AI Chips</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人工智能芯片</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Deep reinforcement learning-based AI software platform that enables enhanced perception, reaction and control in real-time robotics environments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TextBox 16">
            <a:extLst>
              <a:ext uri="{FF2B5EF4-FFF2-40B4-BE49-F238E27FC236}">
                <a16:creationId xmlns:a16="http://schemas.microsoft.com/office/drawing/2014/main" id="{9AE5CA99-B61D-4B8D-801A-92CE15A86B53}"/>
              </a:ext>
            </a:extLst>
          </p:cNvPr>
          <p:cNvSpPr txBox="1"/>
          <p:nvPr/>
        </p:nvSpPr>
        <p:spPr>
          <a:xfrm>
            <a:off x="6095995" y="1757128"/>
            <a:ext cx="3047994"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Computer Vision</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计算机视觉</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Developer of deep learning technology-based computer vision solutions aimed at a broad range of consumer and enterprise applications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8" name="TextBox 17">
            <a:extLst>
              <a:ext uri="{FF2B5EF4-FFF2-40B4-BE49-F238E27FC236}">
                <a16:creationId xmlns:a16="http://schemas.microsoft.com/office/drawing/2014/main" id="{D2617AEE-1A33-4352-A903-268A1F18C697}"/>
              </a:ext>
            </a:extLst>
          </p:cNvPr>
          <p:cNvSpPr txBox="1"/>
          <p:nvPr/>
        </p:nvSpPr>
        <p:spPr>
          <a:xfrm>
            <a:off x="6095989" y="4594535"/>
            <a:ext cx="3047995"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Cybersecurity</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网络安全</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Advanced deep learning technology-based cybersecurity products and solutions for threat detection and prevention</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TextBox 18">
            <a:extLst>
              <a:ext uri="{FF2B5EF4-FFF2-40B4-BE49-F238E27FC236}">
                <a16:creationId xmlns:a16="http://schemas.microsoft.com/office/drawing/2014/main" id="{99FD7FE0-B19C-45CB-B71D-1C4239EA6DE6}"/>
              </a:ext>
            </a:extLst>
          </p:cNvPr>
          <p:cNvSpPr txBox="1"/>
          <p:nvPr/>
        </p:nvSpPr>
        <p:spPr>
          <a:xfrm>
            <a:off x="9143989" y="1757128"/>
            <a:ext cx="3047992" cy="1200329"/>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Knowledge Graph</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知识图表</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Dynamically evolving knowledge graphs that provides inference strength across concepts, events and themes derived from a wide variety of information services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sp>
        <p:nvSpPr>
          <p:cNvPr id="20" name="TextBox 19">
            <a:extLst>
              <a:ext uri="{FF2B5EF4-FFF2-40B4-BE49-F238E27FC236}">
                <a16:creationId xmlns:a16="http://schemas.microsoft.com/office/drawing/2014/main" id="{DA097A4D-F61A-49F8-AD6B-81972C7718BD}"/>
              </a:ext>
            </a:extLst>
          </p:cNvPr>
          <p:cNvSpPr txBox="1"/>
          <p:nvPr/>
        </p:nvSpPr>
        <p:spPr>
          <a:xfrm>
            <a:off x="9143984" y="4594535"/>
            <a:ext cx="3047992" cy="1384995"/>
          </a:xfrm>
          <a:prstGeom prst="rect">
            <a:avLst/>
          </a:prstGeom>
          <a:noFill/>
        </p:spPr>
        <p:txBody>
          <a:bodyPr wrap="square" rtlCol="0">
            <a:spAutoFit/>
          </a:bodyPr>
          <a:lstStyle/>
          <a:p>
            <a:pPr algn="ctr"/>
            <a:r>
              <a:rPr lang="en-US" sz="1200" b="1" dirty="0">
                <a:latin typeface="Arial" panose="020B0604020202020204" pitchFamily="34" charset="0"/>
                <a:ea typeface="Microsoft YaHei" panose="020B0503020204020204" pitchFamily="34" charset="-122"/>
                <a:cs typeface="Arial" panose="020B0604020202020204" pitchFamily="34" charset="0"/>
              </a:rPr>
              <a:t>Music Augmentation</a:t>
            </a:r>
          </a:p>
          <a:p>
            <a:pPr algn="ctr"/>
            <a:r>
              <a:rPr lang="zh-CN" altLang="en-US" sz="1200" b="1" dirty="0">
                <a:latin typeface="Arial" panose="020B0604020202020204" pitchFamily="34" charset="0"/>
                <a:ea typeface="Microsoft YaHei" panose="020B0503020204020204" pitchFamily="34" charset="-122"/>
                <a:cs typeface="Arial" panose="020B0604020202020204" pitchFamily="34" charset="0"/>
              </a:rPr>
              <a:t>音乐强化</a:t>
            </a:r>
            <a:endParaRPr lang="en-US" sz="1200" b="1" dirty="0">
              <a:latin typeface="Arial" panose="020B0604020202020204" pitchFamily="34" charset="0"/>
              <a:ea typeface="Microsoft YaHei" panose="020B0503020204020204" pitchFamily="34" charset="-122"/>
              <a:cs typeface="Arial" panose="020B0604020202020204" pitchFamily="34" charset="0"/>
            </a:endParaRPr>
          </a:p>
          <a:p>
            <a:pPr algn="ctr"/>
            <a:r>
              <a:rPr lang="en-US" sz="1200" dirty="0">
                <a:latin typeface="Arial" panose="020B0604020202020204" pitchFamily="34" charset="0"/>
                <a:ea typeface="Microsoft YaHei" panose="020B0503020204020204" pitchFamily="34" charset="-122"/>
                <a:cs typeface="Arial" panose="020B0604020202020204" pitchFamily="34" charset="0"/>
              </a:rPr>
              <a:t>Developer of a music augmentation technology that transforms linear music to dynamically personalized music for consumers, ad-agencies, music labels, and producers</a:t>
            </a:r>
            <a:endParaRPr lang="en-HK" sz="1200" dirty="0">
              <a:latin typeface="Arial" panose="020B0604020202020204" pitchFamily="34" charset="0"/>
              <a:ea typeface="Microsoft YaHei" panose="020B0503020204020204" pitchFamily="34" charset="-122"/>
              <a:cs typeface="Arial" panose="020B0604020202020204" pitchFamily="34" charset="0"/>
            </a:endParaRPr>
          </a:p>
        </p:txBody>
      </p:sp>
      <p:pic>
        <p:nvPicPr>
          <p:cNvPr id="22" name="Picture 21">
            <a:extLst>
              <a:ext uri="{FF2B5EF4-FFF2-40B4-BE49-F238E27FC236}">
                <a16:creationId xmlns:a16="http://schemas.microsoft.com/office/drawing/2014/main" id="{28A1E531-49D0-4184-A51E-A1F870CCBA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863801"/>
            <a:ext cx="2286000" cy="539719"/>
          </a:xfrm>
          <a:prstGeom prst="rect">
            <a:avLst/>
          </a:prstGeom>
        </p:spPr>
      </p:pic>
      <p:pic>
        <p:nvPicPr>
          <p:cNvPr id="24" name="Picture 23">
            <a:extLst>
              <a:ext uri="{FF2B5EF4-FFF2-40B4-BE49-F238E27FC236}">
                <a16:creationId xmlns:a16="http://schemas.microsoft.com/office/drawing/2014/main" id="{5E4186F5-9FF0-41C2-8E49-26FEB6290F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67373"/>
            <a:ext cx="1828800" cy="314970"/>
          </a:xfrm>
          <a:prstGeom prst="rect">
            <a:avLst/>
          </a:prstGeom>
        </p:spPr>
      </p:pic>
      <p:pic>
        <p:nvPicPr>
          <p:cNvPr id="25" name="Picture 24">
            <a:extLst>
              <a:ext uri="{FF2B5EF4-FFF2-40B4-BE49-F238E27FC236}">
                <a16:creationId xmlns:a16="http://schemas.microsoft.com/office/drawing/2014/main" id="{A9D546A5-8EE7-43E3-9958-1C06B12D3B27}"/>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9087" t="30358" r="12162" b="36100"/>
          <a:stretch/>
        </p:blipFill>
        <p:spPr>
          <a:xfrm>
            <a:off x="3749040" y="3690086"/>
            <a:ext cx="1645920" cy="701040"/>
          </a:xfrm>
          <a:prstGeom prst="rect">
            <a:avLst/>
          </a:prstGeom>
        </p:spPr>
      </p:pic>
      <p:pic>
        <p:nvPicPr>
          <p:cNvPr id="26" name="Picture 25">
            <a:extLst>
              <a:ext uri="{FF2B5EF4-FFF2-40B4-BE49-F238E27FC236}">
                <a16:creationId xmlns:a16="http://schemas.microsoft.com/office/drawing/2014/main" id="{DA5B1C12-4033-4CED-9897-5B1FEF20FE2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614160" y="850782"/>
            <a:ext cx="2011680" cy="565756"/>
          </a:xfrm>
          <a:prstGeom prst="rect">
            <a:avLst/>
          </a:prstGeom>
        </p:spPr>
      </p:pic>
      <p:pic>
        <p:nvPicPr>
          <p:cNvPr id="28" name="Picture 27">
            <a:extLst>
              <a:ext uri="{FF2B5EF4-FFF2-40B4-BE49-F238E27FC236}">
                <a16:creationId xmlns:a16="http://schemas.microsoft.com/office/drawing/2014/main" id="{027707D2-6A98-4520-92C5-CB7261EFB2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0" y="3659606"/>
            <a:ext cx="2286000" cy="762000"/>
          </a:xfrm>
          <a:prstGeom prst="rect">
            <a:avLst/>
          </a:prstGeom>
        </p:spPr>
      </p:pic>
      <p:pic>
        <p:nvPicPr>
          <p:cNvPr id="30" name="Picture 29">
            <a:extLst>
              <a:ext uri="{FF2B5EF4-FFF2-40B4-BE49-F238E27FC236}">
                <a16:creationId xmlns:a16="http://schemas.microsoft.com/office/drawing/2014/main" id="{D73758AB-F1BF-479B-975C-9E47D7654D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53600" y="913216"/>
            <a:ext cx="1828800" cy="440889"/>
          </a:xfrm>
          <a:prstGeom prst="rect">
            <a:avLst/>
          </a:prstGeom>
        </p:spPr>
      </p:pic>
      <p:pic>
        <p:nvPicPr>
          <p:cNvPr id="31" name="Picture 30">
            <a:extLst>
              <a:ext uri="{FF2B5EF4-FFF2-40B4-BE49-F238E27FC236}">
                <a16:creationId xmlns:a16="http://schemas.microsoft.com/office/drawing/2014/main" id="{8C42D315-18D0-47E8-AA0E-25F1F72CB7D6}"/>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027920" y="3400526"/>
            <a:ext cx="1280160" cy="1280160"/>
          </a:xfrm>
          <a:prstGeom prst="rect">
            <a:avLst/>
          </a:prstGeom>
        </p:spPr>
      </p:pic>
      <p:sp>
        <p:nvSpPr>
          <p:cNvPr id="27" name="TextBox 26">
            <a:extLst>
              <a:ext uri="{FF2B5EF4-FFF2-40B4-BE49-F238E27FC236}">
                <a16:creationId xmlns:a16="http://schemas.microsoft.com/office/drawing/2014/main" id="{949457B0-E772-49EC-9CAC-79E3461284D0}"/>
              </a:ext>
            </a:extLst>
          </p:cNvPr>
          <p:cNvSpPr txBox="1"/>
          <p:nvPr/>
        </p:nvSpPr>
        <p:spPr>
          <a:xfrm>
            <a:off x="2567718" y="6379054"/>
            <a:ext cx="7056565" cy="415498"/>
          </a:xfrm>
          <a:prstGeom prst="rect">
            <a:avLst/>
          </a:prstGeom>
          <a:noFill/>
        </p:spPr>
        <p:txBody>
          <a:bodyPr wrap="square" rtlCol="0" anchor="b">
            <a:spAutoFit/>
          </a:bodyPr>
          <a:lstStyle/>
          <a:p>
            <a:pPr algn="ctr"/>
            <a:r>
              <a:rPr lang="en-US" sz="700" dirty="0">
                <a:latin typeface="Arial" panose="020B0604020202020204" pitchFamily="34" charset="0"/>
                <a:cs typeface="Arial" panose="020B0604020202020204" pitchFamily="34" charset="0"/>
              </a:rPr>
              <a:t>Contents are based on information from sources believed to be reliable, but accuracy and completeness cannot be guaranteed. Nothing herein should be construed as any past, current or future recommendation to buy or sell any security or an offer to sell, or a solicitation of an offer to buy any security. This material does not purport to contain all of the information that a prospective investor may wish to consider and is not to be relied upon as such or used in substitution for the exercise of independent judgment.</a:t>
            </a:r>
            <a:endParaRPr lang="en-HK" sz="700" dirty="0">
              <a:latin typeface="Arial" panose="020B0604020202020204" pitchFamily="34" charset="0"/>
              <a:cs typeface="Arial" panose="020B0604020202020204" pitchFamily="34" charset="0"/>
            </a:endParaRPr>
          </a:p>
        </p:txBody>
      </p:sp>
      <p:sp>
        <p:nvSpPr>
          <p:cNvPr id="23" name="Title 1">
            <a:extLst>
              <a:ext uri="{FF2B5EF4-FFF2-40B4-BE49-F238E27FC236}">
                <a16:creationId xmlns:a16="http://schemas.microsoft.com/office/drawing/2014/main" id="{9C5AC0FD-4226-49C7-AC3B-05488DF248B9}"/>
              </a:ext>
            </a:extLst>
          </p:cNvPr>
          <p:cNvSpPr txBox="1">
            <a:spLocks/>
          </p:cNvSpPr>
          <p:nvPr/>
        </p:nvSpPr>
        <p:spPr>
          <a:xfrm>
            <a:off x="0" y="2514600"/>
            <a:ext cx="12192000" cy="1828800"/>
          </a:xfrm>
          <a:prstGeom prst="rect">
            <a:avLst/>
          </a:prstGeom>
          <a:solidFill>
            <a:schemeClr val="tx1">
              <a:alpha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HK" sz="7500" b="1" dirty="0">
                <a:solidFill>
                  <a:schemeClr val="bg1"/>
                </a:solidFill>
                <a:latin typeface="Arial" panose="020B0604020202020204" pitchFamily="34" charset="0"/>
                <a:cs typeface="Arial" panose="020B0604020202020204" pitchFamily="34" charset="0"/>
              </a:rPr>
              <a:t>Track &amp; Monitor</a:t>
            </a:r>
          </a:p>
        </p:txBody>
      </p:sp>
    </p:spTree>
    <p:extLst>
      <p:ext uri="{BB962C8B-B14F-4D97-AF65-F5344CB8AC3E}">
        <p14:creationId xmlns:p14="http://schemas.microsoft.com/office/powerpoint/2010/main" val="656478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B619D7-96F7-426C-B499-E371B4A1A65F}"/>
              </a:ext>
            </a:extLst>
          </p:cNvPr>
          <p:cNvPicPr>
            <a:picLocks noChangeAspect="1"/>
          </p:cNvPicPr>
          <p:nvPr/>
        </p:nvPicPr>
        <p:blipFill rotWithShape="1">
          <a:blip r:embed="rId2"/>
          <a:srcRect l="-1" t="7106" r="60331" b="13555"/>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B178541D-5431-4EB8-99E0-652E5F1B8E3C}"/>
              </a:ext>
            </a:extLst>
          </p:cNvPr>
          <p:cNvSpPr>
            <a:spLocks noGrp="1"/>
          </p:cNvSpPr>
          <p:nvPr>
            <p:ph type="sldNum" sz="quarter" idx="12"/>
          </p:nvPr>
        </p:nvSpPr>
        <p:spPr/>
        <p:txBody>
          <a:bodyPr/>
          <a:lstStyle/>
          <a:p>
            <a:fld id="{C561A1FA-AF8D-40D5-924F-60D3B98E3498}" type="slidenum">
              <a:rPr lang="en-US" smtClean="0"/>
              <a:t>9</a:t>
            </a:fld>
            <a:endParaRPr lang="en-US"/>
          </a:p>
        </p:txBody>
      </p:sp>
      <p:sp>
        <p:nvSpPr>
          <p:cNvPr id="5" name="Title 1">
            <a:extLst>
              <a:ext uri="{FF2B5EF4-FFF2-40B4-BE49-F238E27FC236}">
                <a16:creationId xmlns:a16="http://schemas.microsoft.com/office/drawing/2014/main" id="{C14D0AA0-40D8-4804-B17D-36D0E5F51982}"/>
              </a:ext>
            </a:extLst>
          </p:cNvPr>
          <p:cNvSpPr txBox="1">
            <a:spLocks/>
          </p:cNvSpPr>
          <p:nvPr/>
        </p:nvSpPr>
        <p:spPr>
          <a:xfrm>
            <a:off x="0" y="2514600"/>
            <a:ext cx="12192000" cy="1828800"/>
          </a:xfrm>
          <a:prstGeom prst="rect">
            <a:avLst/>
          </a:prstGeom>
          <a:solidFill>
            <a:schemeClr val="tx1">
              <a:alpha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HK" sz="7500" b="1" dirty="0">
                <a:solidFill>
                  <a:schemeClr val="bg1"/>
                </a:solidFill>
                <a:latin typeface="Arial" panose="020B0604020202020204" pitchFamily="34" charset="0"/>
                <a:cs typeface="Arial" panose="020B0604020202020204" pitchFamily="34" charset="0"/>
              </a:rPr>
              <a:t>https://goo.gl/KRoiJt</a:t>
            </a:r>
          </a:p>
        </p:txBody>
      </p:sp>
    </p:spTree>
    <p:extLst>
      <p:ext uri="{BB962C8B-B14F-4D97-AF65-F5344CB8AC3E}">
        <p14:creationId xmlns:p14="http://schemas.microsoft.com/office/powerpoint/2010/main" val="192937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11834</TotalTime>
  <Words>2367</Words>
  <Application>Microsoft Office PowerPoint</Application>
  <PresentationFormat>Widescreen</PresentationFormat>
  <Paragraphs>410</Paragraphs>
  <Slides>31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Microsoft YaHei</vt:lpstr>
      <vt:lpstr>Arial</vt:lpstr>
      <vt:lpstr>Calibri</vt:lpstr>
      <vt:lpstr>Calibri Light</vt:lpstr>
      <vt:lpstr>Edwardian Script ITC</vt:lpstr>
      <vt:lpstr>Times New Roman</vt:lpstr>
      <vt:lpstr>Office Theme</vt:lpstr>
      <vt:lpstr>Artificial Intelligence in Finance at Hong Kong University of Science and Technology</vt:lpstr>
      <vt:lpstr>PowerPoint Presentation</vt:lpstr>
      <vt:lpstr>PowerPoint Presentation</vt:lpstr>
      <vt:lpstr>Beyond the Classroom</vt:lpstr>
      <vt:lpstr>Beyond the Classroom</vt:lpstr>
      <vt:lpstr>PowerPoint Presentation</vt:lpstr>
      <vt:lpstr>Final Project Options</vt:lpstr>
      <vt:lpstr>PowerPoint Presentation</vt:lpstr>
      <vt:lpstr>PowerPoint Presentation</vt:lpstr>
      <vt:lpstr>PowerPoint Presentation</vt:lpstr>
      <vt:lpstr>PowerPoint Presentation</vt:lpstr>
      <vt:lpstr>PowerPoint Presentation</vt:lpstr>
      <vt:lpstr>PowerPoint Presentation</vt:lpstr>
      <vt:lpstr>Case Studies: HSBC &amp; Hang Seng</vt:lpstr>
      <vt:lpstr>Case Studies: Clare.AI &amp; Asiabots</vt:lpstr>
      <vt:lpstr>Chatbot Job Openings</vt:lpstr>
      <vt:lpstr>FinTech Trends in Hong Kong</vt:lpstr>
      <vt:lpstr>PowerPoint Presentation</vt:lpstr>
      <vt:lpstr>PowerPoint Presentation</vt:lpstr>
      <vt:lpstr>PowerPoint Presentation</vt:lpstr>
      <vt:lpstr>https://goo.gl/xGFxpn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dc:creator>
  <cp:lastModifiedBy>Anthony Woo</cp:lastModifiedBy>
  <cp:revision>940</cp:revision>
  <cp:lastPrinted>2017-08-11T03:36:44Z</cp:lastPrinted>
  <dcterms:created xsi:type="dcterms:W3CDTF">2017-05-19T10:18:49Z</dcterms:created>
  <dcterms:modified xsi:type="dcterms:W3CDTF">2019-02-22T08:16:47Z</dcterms:modified>
</cp:coreProperties>
</file>